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581" r:id="rId2"/>
    <p:sldId id="444" r:id="rId3"/>
    <p:sldId id="582" r:id="rId4"/>
    <p:sldId id="585" r:id="rId5"/>
    <p:sldId id="594" r:id="rId6"/>
    <p:sldId id="449" r:id="rId7"/>
    <p:sldId id="586" r:id="rId8"/>
    <p:sldId id="450" r:id="rId9"/>
    <p:sldId id="515" r:id="rId10"/>
    <p:sldId id="612" r:id="rId11"/>
    <p:sldId id="596" r:id="rId12"/>
    <p:sldId id="595" r:id="rId13"/>
    <p:sldId id="597" r:id="rId14"/>
    <p:sldId id="598" r:id="rId15"/>
    <p:sldId id="599" r:id="rId16"/>
    <p:sldId id="611" r:id="rId17"/>
    <p:sldId id="561" r:id="rId18"/>
    <p:sldId id="562" r:id="rId19"/>
    <p:sldId id="529" r:id="rId20"/>
    <p:sldId id="520" r:id="rId21"/>
    <p:sldId id="590" r:id="rId22"/>
    <p:sldId id="526" r:id="rId23"/>
    <p:sldId id="461" r:id="rId24"/>
    <p:sldId id="462" r:id="rId25"/>
    <p:sldId id="468" r:id="rId26"/>
    <p:sldId id="592" r:id="rId27"/>
    <p:sldId id="559" r:id="rId28"/>
    <p:sldId id="497" r:id="rId29"/>
    <p:sldId id="517" r:id="rId30"/>
    <p:sldId id="531" r:id="rId31"/>
    <p:sldId id="608" r:id="rId32"/>
    <p:sldId id="476" r:id="rId33"/>
    <p:sldId id="568" r:id="rId34"/>
    <p:sldId id="478" r:id="rId35"/>
    <p:sldId id="533" r:id="rId36"/>
    <p:sldId id="534" r:id="rId37"/>
    <p:sldId id="518" r:id="rId38"/>
    <p:sldId id="609" r:id="rId39"/>
    <p:sldId id="604" r:id="rId40"/>
    <p:sldId id="605" r:id="rId41"/>
    <p:sldId id="606" r:id="rId42"/>
    <p:sldId id="607" r:id="rId43"/>
    <p:sldId id="504" r:id="rId44"/>
    <p:sldId id="505" r:id="rId45"/>
    <p:sldId id="550" r:id="rId46"/>
    <p:sldId id="430" r:id="rId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AB4"/>
    <a:srgbClr val="01A0DA"/>
    <a:srgbClr val="018FE1"/>
    <a:srgbClr val="FFE047"/>
    <a:srgbClr val="D09513"/>
    <a:srgbClr val="F0C01E"/>
    <a:srgbClr val="FFDC22"/>
    <a:srgbClr val="DBA403"/>
    <a:srgbClr val="C5711B"/>
    <a:srgbClr val="DCA4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27" autoAdjust="0"/>
    <p:restoredTop sz="94982" autoAdjust="0"/>
  </p:normalViewPr>
  <p:slideViewPr>
    <p:cSldViewPr showGuides="1">
      <p:cViewPr varScale="1">
        <p:scale>
          <a:sx n="70" d="100"/>
          <a:sy n="70" d="100"/>
        </p:scale>
        <p:origin x="816" y="72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D8D905A-C0D1-47B2-B935-ECDD4C7801A9}" type="datetimeFigureOut">
              <a:rPr lang="en-US"/>
              <a:pPr>
                <a:defRPr/>
              </a:pPr>
              <a:t>26-Jun-16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3FE6CA-C9A5-4FE5-86BA-DB0D355CA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149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70F6C9-0127-40AE-AAC5-DE4647D18ED7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999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3FE6CA-C9A5-4FE5-86BA-DB0D355CAB9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97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70F6C9-0127-40AE-AAC5-DE4647D18ED7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359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spcBef>
                <a:spcPts val="600"/>
              </a:spcBef>
              <a:buClr>
                <a:srgbClr val="005E9E"/>
              </a:buClr>
              <a:buFont typeface="Wingdings" pitchFamily="2" charset="2"/>
              <a:buChar char="§"/>
            </a:pPr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3FE6CA-C9A5-4FE5-86BA-DB0D355CAB9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684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3FE6CA-C9A5-4FE5-86BA-DB0D355CAB9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36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3FE6CA-C9A5-4FE5-86BA-DB0D355CAB9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427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3FE6CA-C9A5-4FE5-86BA-DB0D355CAB9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88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3FE6CA-C9A5-4FE5-86BA-DB0D355CAB9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53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/>
            <a:fld id="{969EA340-2962-4C29-8CD5-6DCAA538840D}" type="slidenum">
              <a:rPr lang="en-US" sz="1200"/>
              <a:pPr algn="r"/>
              <a:t>46</a:t>
            </a:fld>
            <a:endParaRPr lang="en-US" sz="120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b="1" smtClean="0"/>
          </a:p>
        </p:txBody>
      </p:sp>
    </p:spTree>
    <p:extLst>
      <p:ext uri="{BB962C8B-B14F-4D97-AF65-F5344CB8AC3E}">
        <p14:creationId xmlns:p14="http://schemas.microsoft.com/office/powerpoint/2010/main" val="3539481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F6B42-8D6C-4918-99A7-1096F9D08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58963-7C6F-4341-B5FC-88902680F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266F8-72D1-4827-B2B2-9BFEE98A3A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B69C8-FA87-40BA-B6E8-6BEAA5F29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321A3-ACEA-49E4-9CCC-1168951F4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7FED9-3429-4AEF-9D0E-16EEF6AE1C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07AC3-8827-42DA-A5E3-AE6D2BB1E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F24E1-D23D-4D3B-87BE-07A92D73BC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50552-7F1E-43F9-A90C-4CCB70D0E8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Picture 4" descr="Template_r1_c2.jpg"/>
          <p:cNvPicPr>
            <a:picLocks noChangeAspect="1"/>
          </p:cNvPicPr>
          <p:nvPr userDrawn="1"/>
        </p:nvPicPr>
        <p:blipFill>
          <a:blip r:embed="rId2" cstate="print"/>
          <a:srcRect t="11111" b="4444"/>
          <a:stretch>
            <a:fillRect/>
          </a:stretch>
        </p:blipFill>
        <p:spPr>
          <a:xfrm>
            <a:off x="2113" y="762000"/>
            <a:ext cx="9139774" cy="5791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24926-E02B-42EE-BDAC-05F10045A6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F83CF-C373-4427-BD12-90B3362E8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05.fw.png"/>
          <p:cNvPicPr>
            <a:picLocks noChangeAspect="1"/>
          </p:cNvPicPr>
          <p:nvPr/>
        </p:nvPicPr>
        <p:blipFill>
          <a:blip r:embed="rId13" cstate="print"/>
          <a:srcRect r="10909"/>
          <a:stretch>
            <a:fillRect/>
          </a:stretch>
        </p:blipFill>
        <p:spPr>
          <a:xfrm>
            <a:off x="0" y="6593012"/>
            <a:ext cx="7467600" cy="264988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84314CA-342D-452B-9AC0-B84C7C9613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 descr="Template_r1_c2.jpg"/>
          <p:cNvPicPr>
            <a:picLocks noChangeAspect="1"/>
          </p:cNvPicPr>
          <p:nvPr/>
        </p:nvPicPr>
        <p:blipFill>
          <a:blip r:embed="rId14" cstate="print"/>
          <a:srcRect t="11111" b="4444"/>
          <a:stretch>
            <a:fillRect/>
          </a:stretch>
        </p:blipFill>
        <p:spPr>
          <a:xfrm>
            <a:off x="2113" y="762000"/>
            <a:ext cx="9139774" cy="5791200"/>
          </a:xfrm>
          <a:prstGeom prst="rect">
            <a:avLst/>
          </a:prstGeom>
        </p:spPr>
      </p:pic>
      <p:pic>
        <p:nvPicPr>
          <p:cNvPr id="12" name="Picture 11" descr="07.fw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flipH="1">
            <a:off x="0" y="0"/>
            <a:ext cx="9144000" cy="57071"/>
          </a:xfrm>
          <a:prstGeom prst="rect">
            <a:avLst/>
          </a:prstGeom>
        </p:spPr>
      </p:pic>
      <p:pic>
        <p:nvPicPr>
          <p:cNvPr id="18" name="Picture 17" descr="06.fw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467600" y="6590340"/>
            <a:ext cx="1676400" cy="267660"/>
          </a:xfrm>
          <a:prstGeom prst="rect">
            <a:avLst/>
          </a:prstGeom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751001" y="6616448"/>
            <a:ext cx="110959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dirty="0">
                <a:cs typeface="Arial" pitchFamily="34" charset="0"/>
              </a:rPr>
              <a:t>www.cyberoam.com</a:t>
            </a:r>
          </a:p>
        </p:txBody>
      </p:sp>
      <p:pic>
        <p:nvPicPr>
          <p:cNvPr id="16" name="Picture 15" descr="CyberoamLogo.pn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7580289" y="0"/>
            <a:ext cx="1371600" cy="80855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3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jpe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jpeg"/><Relationship Id="rId10" Type="http://schemas.openxmlformats.org/officeDocument/2006/relationships/image" Target="../media/image67.jpe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7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7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11" Type="http://schemas.openxmlformats.org/officeDocument/2006/relationships/image" Target="../media/image7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8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18" Type="http://schemas.openxmlformats.org/officeDocument/2006/relationships/image" Target="../media/image136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17" Type="http://schemas.openxmlformats.org/officeDocument/2006/relationships/image" Target="../media/image115.png"/><Relationship Id="rId2" Type="http://schemas.openxmlformats.org/officeDocument/2006/relationships/image" Target="../media/image121.png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5" Type="http://schemas.openxmlformats.org/officeDocument/2006/relationships/image" Target="../media/image134.png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Relationship Id="rId14" Type="http://schemas.openxmlformats.org/officeDocument/2006/relationships/image" Target="../media/image1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12" Type="http://schemas.openxmlformats.org/officeDocument/2006/relationships/image" Target="../media/image16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11" Type="http://schemas.openxmlformats.org/officeDocument/2006/relationships/image" Target="../media/image161.png"/><Relationship Id="rId5" Type="http://schemas.openxmlformats.org/officeDocument/2006/relationships/image" Target="../media/image155.png"/><Relationship Id="rId10" Type="http://schemas.openxmlformats.org/officeDocument/2006/relationships/image" Target="../media/image160.png"/><Relationship Id="rId4" Type="http://schemas.openxmlformats.org/officeDocument/2006/relationships/image" Target="../media/image154.png"/><Relationship Id="rId9" Type="http://schemas.openxmlformats.org/officeDocument/2006/relationships/image" Target="../media/image15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5" Type="http://schemas.openxmlformats.org/officeDocument/2006/relationships/image" Target="../media/image155.png"/><Relationship Id="rId10" Type="http://schemas.openxmlformats.org/officeDocument/2006/relationships/image" Target="../media/image162.png"/><Relationship Id="rId4" Type="http://schemas.openxmlformats.org/officeDocument/2006/relationships/image" Target="../media/image163.png"/><Relationship Id="rId9" Type="http://schemas.openxmlformats.org/officeDocument/2006/relationships/image" Target="../media/image16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png"/><Relationship Id="rId5" Type="http://schemas.openxmlformats.org/officeDocument/2006/relationships/image" Target="../media/image170.jpeg"/><Relationship Id="rId4" Type="http://schemas.openxmlformats.org/officeDocument/2006/relationships/image" Target="../media/image169.png"/><Relationship Id="rId9" Type="http://schemas.openxmlformats.org/officeDocument/2006/relationships/image" Target="../media/image1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image" Target="../media/image17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2.gif"/><Relationship Id="rId4" Type="http://schemas.openxmlformats.org/officeDocument/2006/relationships/image" Target="../media/image1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jpe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5" Type="http://schemas.openxmlformats.org/officeDocument/2006/relationships/image" Target="../media/image198.jpeg"/><Relationship Id="rId4" Type="http://schemas.openxmlformats.org/officeDocument/2006/relationships/image" Target="../media/image19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800" y="381000"/>
            <a:ext cx="251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 smtClean="0">
                <a:solidFill>
                  <a:sysClr val="windowText" lastClr="000000"/>
                </a:solidFill>
                <a:latin typeface="Arial"/>
              </a:rPr>
              <a:t>http://firewall.firm.in</a:t>
            </a:r>
            <a:endParaRPr lang="en-US" sz="1100" kern="0" dirty="0">
              <a:solidFill>
                <a:sysClr val="windowText" lastClr="000000"/>
              </a:solidFill>
              <a:latin typeface="Arial"/>
            </a:endParaRPr>
          </a:p>
        </p:txBody>
      </p:sp>
      <p:pic>
        <p:nvPicPr>
          <p:cNvPr id="16" name="Picture 15" descr="07.f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0" y="0"/>
            <a:ext cx="9144000" cy="57071"/>
          </a:xfrm>
          <a:prstGeom prst="rect">
            <a:avLst/>
          </a:prstGeom>
        </p:spPr>
      </p:pic>
      <p:pic>
        <p:nvPicPr>
          <p:cNvPr id="17" name="Picture 2" descr="C:\Users\mayank.patel\Desktop\Cyberoam-sophos.pn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7305675" y="38099"/>
            <a:ext cx="1645920" cy="854316"/>
          </a:xfrm>
          <a:prstGeom prst="rect">
            <a:avLst/>
          </a:prstGeom>
          <a:noFill/>
        </p:spPr>
      </p:pic>
      <p:pic>
        <p:nvPicPr>
          <p:cNvPr id="51" name="Picture 2" descr="C:\Documents and Settings\mayank.patel\Desktop\iStock_000020274293Large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889000"/>
            <a:ext cx="9153525" cy="3962400"/>
          </a:xfrm>
          <a:prstGeom prst="rect">
            <a:avLst/>
          </a:prstGeom>
          <a:noFill/>
        </p:spPr>
      </p:pic>
      <p:grpSp>
        <p:nvGrpSpPr>
          <p:cNvPr id="2" name="Group 38"/>
          <p:cNvGrpSpPr/>
          <p:nvPr/>
        </p:nvGrpSpPr>
        <p:grpSpPr>
          <a:xfrm>
            <a:off x="3048000" y="1803400"/>
            <a:ext cx="6400800" cy="1625600"/>
            <a:chOff x="3997261" y="1352550"/>
            <a:chExt cx="5364234" cy="1676400"/>
          </a:xfrm>
        </p:grpSpPr>
        <p:sp>
          <p:nvSpPr>
            <p:cNvPr id="53" name="Rectangle 52"/>
            <p:cNvSpPr/>
            <p:nvPr/>
          </p:nvSpPr>
          <p:spPr>
            <a:xfrm>
              <a:off x="3997261" y="1352550"/>
              <a:ext cx="5146740" cy="1676400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061121" y="1850231"/>
              <a:ext cx="5300374" cy="5713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Cyberoam Next-Generation </a:t>
              </a:r>
              <a:r>
                <a:rPr lang="en-US" sz="3000" b="1" dirty="0" smtClean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Security</a:t>
              </a:r>
              <a:endParaRPr lang="en-US" sz="3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</p:txBody>
        </p:sp>
      </p:grpSp>
      <p:sp>
        <p:nvSpPr>
          <p:cNvPr id="55" name="Rounded Rectangle 54"/>
          <p:cNvSpPr/>
          <p:nvPr/>
        </p:nvSpPr>
        <p:spPr>
          <a:xfrm>
            <a:off x="5538850" y="4167250"/>
            <a:ext cx="3611880" cy="685800"/>
          </a:xfrm>
          <a:prstGeom prst="roundRect">
            <a:avLst>
              <a:gd name="adj" fmla="val 6635"/>
            </a:avLst>
          </a:prstGeom>
          <a:solidFill>
            <a:srgbClr val="000000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638800" y="4290536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/>
              </a:rPr>
              <a:t>Presenter</a:t>
            </a:r>
            <a:r>
              <a:rPr lang="en-US" b="1" dirty="0" smtClean="0">
                <a:solidFill>
                  <a:srgbClr val="FFFFFF"/>
                </a:solidFill>
                <a:latin typeface="Arial"/>
              </a:rPr>
              <a:t>: </a:t>
            </a:r>
            <a:r>
              <a:rPr lang="en-US" b="1" dirty="0" smtClean="0">
                <a:solidFill>
                  <a:srgbClr val="FFFFFF"/>
                </a:solidFill>
                <a:latin typeface="Arial"/>
              </a:rPr>
              <a:t>IT Monteur</a:t>
            </a:r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95300" y="5181600"/>
            <a:ext cx="8153400" cy="1444625"/>
            <a:chOff x="495300" y="5181600"/>
            <a:chExt cx="8153400" cy="1444625"/>
          </a:xfrm>
        </p:grpSpPr>
        <p:sp>
          <p:nvSpPr>
            <p:cNvPr id="57" name="Text Box 13"/>
            <p:cNvSpPr txBox="1">
              <a:spLocks noChangeArrowheads="1"/>
            </p:cNvSpPr>
            <p:nvPr/>
          </p:nvSpPr>
          <p:spPr bwMode="auto">
            <a:xfrm>
              <a:off x="3989148" y="5181600"/>
              <a:ext cx="116570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 panose="020F0502020204030204" pitchFamily="34" charset="0"/>
                </a:rPr>
                <a:t>Our Products</a:t>
              </a:r>
            </a:p>
          </p:txBody>
        </p:sp>
        <p:cxnSp>
          <p:nvCxnSpPr>
            <p:cNvPr id="58" name="Straight Connector 13"/>
            <p:cNvCxnSpPr>
              <a:cxnSpLocks noChangeShapeType="1"/>
            </p:cNvCxnSpPr>
            <p:nvPr/>
          </p:nvCxnSpPr>
          <p:spPr bwMode="auto">
            <a:xfrm rot="10800000">
              <a:off x="571500" y="5334000"/>
              <a:ext cx="3276600" cy="1588"/>
            </a:xfrm>
            <a:prstGeom prst="line">
              <a:avLst/>
            </a:prstGeom>
            <a:noFill/>
            <a:ln w="12700" algn="ctr">
              <a:solidFill>
                <a:srgbClr val="FFC000"/>
              </a:solidFill>
              <a:round/>
              <a:headEnd/>
              <a:tailEnd/>
            </a:ln>
          </p:spPr>
        </p:cxnSp>
        <p:cxnSp>
          <p:nvCxnSpPr>
            <p:cNvPr id="59" name="Straight Connector 14"/>
            <p:cNvCxnSpPr>
              <a:cxnSpLocks noChangeShapeType="1"/>
            </p:cNvCxnSpPr>
            <p:nvPr/>
          </p:nvCxnSpPr>
          <p:spPr bwMode="auto">
            <a:xfrm rot="10800000">
              <a:off x="5295900" y="5334000"/>
              <a:ext cx="3276600" cy="1588"/>
            </a:xfrm>
            <a:prstGeom prst="line">
              <a:avLst/>
            </a:prstGeom>
            <a:noFill/>
            <a:ln w="12700" algn="ctr">
              <a:solidFill>
                <a:srgbClr val="FFC000"/>
              </a:solidFill>
              <a:round/>
              <a:headEnd/>
              <a:tailEnd/>
            </a:ln>
          </p:spPr>
        </p:cxnSp>
        <p:sp>
          <p:nvSpPr>
            <p:cNvPr id="60" name="Oval 59"/>
            <p:cNvSpPr/>
            <p:nvPr/>
          </p:nvSpPr>
          <p:spPr>
            <a:xfrm>
              <a:off x="495300" y="5283200"/>
              <a:ext cx="109538" cy="109538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8539163" y="5283200"/>
              <a:ext cx="109537" cy="109538"/>
            </a:xfrm>
            <a:prstGeom prst="ellipse">
              <a:avLst/>
            </a:prstGeom>
            <a:solidFill>
              <a:srgbClr val="FFC00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029450" y="6230938"/>
              <a:ext cx="914400" cy="18573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</a:rPr>
                <a:t>Modem Router</a:t>
              </a:r>
            </a:p>
          </p:txBody>
        </p:sp>
        <p:sp>
          <p:nvSpPr>
            <p:cNvPr id="63" name="Line 34"/>
            <p:cNvSpPr>
              <a:spLocks noChangeShapeType="1"/>
            </p:cNvSpPr>
            <p:nvPr/>
          </p:nvSpPr>
          <p:spPr bwMode="auto">
            <a:xfrm>
              <a:off x="5347084" y="5659438"/>
              <a:ext cx="0" cy="73152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4" name="Line 34"/>
            <p:cNvSpPr>
              <a:spLocks noChangeShapeType="1"/>
            </p:cNvSpPr>
            <p:nvPr/>
          </p:nvSpPr>
          <p:spPr bwMode="auto">
            <a:xfrm>
              <a:off x="6849265" y="5659438"/>
              <a:ext cx="0" cy="73152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5" name="Line 34"/>
            <p:cNvSpPr>
              <a:spLocks noChangeShapeType="1"/>
            </p:cNvSpPr>
            <p:nvPr/>
          </p:nvSpPr>
          <p:spPr bwMode="auto">
            <a:xfrm>
              <a:off x="2568703" y="5668963"/>
              <a:ext cx="0" cy="731520"/>
            </a:xfrm>
            <a:prstGeom prst="line">
              <a:avLst/>
            </a:prstGeom>
            <a:noFill/>
            <a:ln w="12700">
              <a:solidFill>
                <a:srgbClr val="5F5F5F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66" name="Group 65"/>
            <p:cNvGrpSpPr/>
            <p:nvPr/>
          </p:nvGrpSpPr>
          <p:grpSpPr>
            <a:xfrm>
              <a:off x="7067550" y="5614988"/>
              <a:ext cx="1504950" cy="893762"/>
              <a:chOff x="7181850" y="5614988"/>
              <a:chExt cx="1504950" cy="893762"/>
            </a:xfrm>
          </p:grpSpPr>
          <p:pic>
            <p:nvPicPr>
              <p:cNvPr id="83" name="Picture 30" descr="E:\PROJECT\NetGenie\HOME &amp; SOHO logo\for PPT NetGenie-new logo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280275" y="5614988"/>
                <a:ext cx="1174750" cy="312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4" name="Picture 2" descr="D:\PROJECT\NetGenie\logo\HOME and SOHO VDSL logo for PPT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b="27657"/>
              <a:stretch>
                <a:fillRect/>
              </a:stretch>
            </p:blipFill>
            <p:spPr bwMode="auto">
              <a:xfrm>
                <a:off x="7181850" y="6048375"/>
                <a:ext cx="1371600" cy="200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5" name="Rectangle 84"/>
              <p:cNvSpPr/>
              <p:nvPr/>
            </p:nvSpPr>
            <p:spPr>
              <a:xfrm>
                <a:off x="7772400" y="6230938"/>
                <a:ext cx="914400" cy="27781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/>
                  </a:rPr>
                  <a:t>Integrated Security appliance</a:t>
                </a: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2813306" y="5586413"/>
              <a:ext cx="2289175" cy="839001"/>
              <a:chOff x="2760670" y="5586413"/>
              <a:chExt cx="2289175" cy="839001"/>
            </a:xfrm>
          </p:grpSpPr>
          <p:pic>
            <p:nvPicPr>
              <p:cNvPr id="79" name="Picture 30" descr="C:\Documents and Settings\pankaj.chauhan\Desktop\CCC logo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763845" y="5586413"/>
                <a:ext cx="1145687" cy="3588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0" name="Picture 3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760670" y="6072779"/>
                <a:ext cx="968250" cy="3100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1" name="Picture 8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715154" y="5914433"/>
                <a:ext cx="572691" cy="4783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" name="Picture 2" descr="D:\PROJECT\Our_logos\for vp\CCMS.pn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226885" y="5867400"/>
                <a:ext cx="822960" cy="558014"/>
              </a:xfrm>
              <a:prstGeom prst="rect">
                <a:avLst/>
              </a:prstGeom>
              <a:noFill/>
            </p:spPr>
          </p:pic>
        </p:grpSp>
        <p:grpSp>
          <p:nvGrpSpPr>
            <p:cNvPr id="68" name="Group 67"/>
            <p:cNvGrpSpPr/>
            <p:nvPr/>
          </p:nvGrpSpPr>
          <p:grpSpPr>
            <a:xfrm>
              <a:off x="571500" y="5403778"/>
              <a:ext cx="1752600" cy="1222447"/>
              <a:chOff x="685800" y="5403778"/>
              <a:chExt cx="1752600" cy="1222447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685800" y="6318250"/>
                <a:ext cx="1752600" cy="3079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/>
                  </a:rPr>
                  <a:t>Network Security Appliances - UTM, NGFW </a:t>
                </a:r>
                <a:endParaRPr kumimoji="0" lang="en-US" sz="7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/>
                  </a:rPr>
                  <a:t>(</a:t>
                </a:r>
                <a:r>
                  <a:rPr kumimoji="0" lang="en-US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Calibri"/>
                  </a:rPr>
                  <a:t>Hardware &amp; Virtual)</a:t>
                </a:r>
              </a:p>
            </p:txBody>
          </p:sp>
          <p:pic>
            <p:nvPicPr>
              <p:cNvPr id="75" name="Picture 2" descr="D:\PROJECT\Our_logos\Cyberoam NG series-black logo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r="50000"/>
              <a:stretch>
                <a:fillRect/>
              </a:stretch>
            </p:blipFill>
            <p:spPr bwMode="auto">
              <a:xfrm>
                <a:off x="990600" y="5403778"/>
                <a:ext cx="1033749" cy="3874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76" name="Group 75"/>
              <p:cNvGrpSpPr/>
              <p:nvPr/>
            </p:nvGrpSpPr>
            <p:grpSpPr>
              <a:xfrm>
                <a:off x="838200" y="5791200"/>
                <a:ext cx="1328738" cy="587375"/>
                <a:chOff x="1143000" y="5791200"/>
                <a:chExt cx="1328738" cy="587375"/>
              </a:xfrm>
            </p:grpSpPr>
            <p:pic>
              <p:nvPicPr>
                <p:cNvPr id="77" name="Picture 2" descr="D:\PROJECT\Cyberoam-Stack\vUTM-18-01-13.fw_r2_c2.png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1574987" y="5846036"/>
                  <a:ext cx="896751" cy="5325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" name="Picture 2" descr="E:\PROJECT\Cyberoam-Stack\CRNGApplianceStack 900px.png"/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 l="8000" t="5926" r="8444" b="6370"/>
                <a:stretch>
                  <a:fillRect/>
                </a:stretch>
              </p:blipFill>
              <p:spPr bwMode="auto">
                <a:xfrm>
                  <a:off x="1143000" y="5791200"/>
                  <a:ext cx="731520" cy="575877"/>
                </a:xfrm>
                <a:prstGeom prst="rect">
                  <a:avLst/>
                </a:prstGeom>
                <a:noFill/>
              </p:spPr>
            </p:pic>
          </p:grpSp>
        </p:grpSp>
        <p:grpSp>
          <p:nvGrpSpPr>
            <p:cNvPr id="69" name="Group 68"/>
            <p:cNvGrpSpPr/>
            <p:nvPr/>
          </p:nvGrpSpPr>
          <p:grpSpPr>
            <a:xfrm>
              <a:off x="5591687" y="5554663"/>
              <a:ext cx="1231261" cy="1042639"/>
              <a:chOff x="5539473" y="5554663"/>
              <a:chExt cx="1231261" cy="1042639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5539473" y="5554663"/>
                <a:ext cx="1231261" cy="417352"/>
                <a:chOff x="5539473" y="5554663"/>
                <a:chExt cx="1231261" cy="417352"/>
              </a:xfrm>
            </p:grpSpPr>
            <p:pic>
              <p:nvPicPr>
                <p:cNvPr id="72" name="Picture 18" descr="iv copy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 t="81227"/>
                <a:stretch>
                  <a:fillRect/>
                </a:stretch>
              </p:blipFill>
              <p:spPr bwMode="auto">
                <a:xfrm>
                  <a:off x="5581650" y="5867647"/>
                  <a:ext cx="1189084" cy="1043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3" name="Picture 18" descr="iv copy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 b="17567"/>
                <a:stretch>
                  <a:fillRect/>
                </a:stretch>
              </p:blipFill>
              <p:spPr bwMode="auto">
                <a:xfrm>
                  <a:off x="5539473" y="5554663"/>
                  <a:ext cx="927349" cy="3574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7903" y="6055807"/>
                <a:ext cx="914400" cy="541495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9"/>
          <p:cNvSpPr>
            <a:spLocks noChangeShapeType="1"/>
          </p:cNvSpPr>
          <p:nvPr/>
        </p:nvSpPr>
        <p:spPr bwMode="auto">
          <a:xfrm flipH="1">
            <a:off x="4154484" y="2728913"/>
            <a:ext cx="50292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4" name="Picture 19" descr="Diagrams-LAYER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7709" y="1143000"/>
            <a:ext cx="1600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 14"/>
          <p:cNvSpPr/>
          <p:nvPr/>
        </p:nvSpPr>
        <p:spPr>
          <a:xfrm>
            <a:off x="-1117600" y="1082133"/>
            <a:ext cx="2768600" cy="3279272"/>
          </a:xfrm>
          <a:prstGeom prst="ellipse">
            <a:avLst/>
          </a:prstGeom>
          <a:noFill/>
          <a:ln>
            <a:solidFill>
              <a:srgbClr val="C28C6E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16" name="Picture 5" descr="E:\pankaj\row_material\icon\laptop user cop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4522788"/>
            <a:ext cx="183038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3" descr="diagram-crest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2839" y="2236788"/>
            <a:ext cx="1400175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64"/>
          <p:cNvSpPr txBox="1">
            <a:spLocks noChangeArrowheads="1"/>
          </p:cNvSpPr>
          <p:nvPr/>
        </p:nvSpPr>
        <p:spPr bwMode="auto">
          <a:xfrm>
            <a:off x="7913039" y="2538413"/>
            <a:ext cx="81778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Calibri" panose="020F0502020204030204" pitchFamily="34" charset="0"/>
              </a:rPr>
              <a:t>Internet</a:t>
            </a:r>
          </a:p>
        </p:txBody>
      </p:sp>
      <p:sp>
        <p:nvSpPr>
          <p:cNvPr id="19" name="TextBox 71"/>
          <p:cNvSpPr txBox="1">
            <a:spLocks noChangeArrowheads="1"/>
          </p:cNvSpPr>
          <p:nvPr/>
        </p:nvSpPr>
        <p:spPr bwMode="auto">
          <a:xfrm>
            <a:off x="328839" y="1284069"/>
            <a:ext cx="1118961" cy="2769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Corporate LAN</a:t>
            </a:r>
          </a:p>
        </p:txBody>
      </p:sp>
      <p:sp>
        <p:nvSpPr>
          <p:cNvPr id="20" name="TextBox 71"/>
          <p:cNvSpPr txBox="1">
            <a:spLocks noChangeArrowheads="1"/>
          </p:cNvSpPr>
          <p:nvPr/>
        </p:nvSpPr>
        <p:spPr bwMode="auto">
          <a:xfrm>
            <a:off x="414020" y="1924050"/>
            <a:ext cx="8382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500" b="1">
                <a:solidFill>
                  <a:srgbClr val="006699"/>
                </a:solidFill>
                <a:latin typeface="Calibri" panose="020F0502020204030204" pitchFamily="34" charset="0"/>
              </a:rPr>
              <a:t>DHCP</a:t>
            </a:r>
          </a:p>
        </p:txBody>
      </p:sp>
      <p:pic>
        <p:nvPicPr>
          <p:cNvPr id="21" name="Picture 30" descr="C:\Documents and Settings\pankaj.chauhan\Desktop\wifi_0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" y="2030698"/>
            <a:ext cx="1280160" cy="1382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46"/>
          <p:cNvSpPr txBox="1">
            <a:spLocks noChangeArrowheads="1"/>
          </p:cNvSpPr>
          <p:nvPr/>
        </p:nvSpPr>
        <p:spPr bwMode="auto">
          <a:xfrm>
            <a:off x="1295400" y="5772150"/>
            <a:ext cx="126169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Calibri" panose="020F0502020204030204" pitchFamily="34" charset="0"/>
              </a:rPr>
              <a:t>Administrator</a:t>
            </a:r>
          </a:p>
        </p:txBody>
      </p:sp>
      <p:pic>
        <p:nvPicPr>
          <p:cNvPr id="29" name="Picture 13" descr="firewal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85347" y="1327930"/>
            <a:ext cx="3868760" cy="289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264931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indent="-231775"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Identity-based Security</a:t>
            </a:r>
            <a:endParaRPr lang="en-US" sz="2000" b="1" dirty="0">
              <a:solidFill>
                <a:srgbClr val="474747"/>
              </a:solidFill>
              <a:latin typeface="Calibri" panose="020F0502020204030204" pitchFamily="34" charset="0"/>
            </a:endParaRPr>
          </a:p>
        </p:txBody>
      </p:sp>
      <p:grpSp>
        <p:nvGrpSpPr>
          <p:cNvPr id="67" name="Group 32"/>
          <p:cNvGrpSpPr>
            <a:grpSpLocks/>
          </p:cNvGrpSpPr>
          <p:nvPr/>
        </p:nvGrpSpPr>
        <p:grpSpPr bwMode="auto">
          <a:xfrm>
            <a:off x="-1993900" y="2338161"/>
            <a:ext cx="1752600" cy="619125"/>
            <a:chOff x="2743200" y="5029200"/>
            <a:chExt cx="1752600" cy="618825"/>
          </a:xfrm>
        </p:grpSpPr>
        <p:sp>
          <p:nvSpPr>
            <p:cNvPr id="68" name="Rounded Rectangle 67"/>
            <p:cNvSpPr/>
            <p:nvPr/>
          </p:nvSpPr>
          <p:spPr>
            <a:xfrm>
              <a:off x="2971800" y="5181526"/>
              <a:ext cx="1524000" cy="456978"/>
            </a:xfrm>
            <a:prstGeom prst="roundRect">
              <a:avLst>
                <a:gd name="adj" fmla="val 26042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300" dirty="0">
                <a:solidFill>
                  <a:srgbClr val="808080">
                    <a:lumMod val="50000"/>
                  </a:srgbClr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69" name="Picture 6" descr="E:\pankaj\row_material\icon\user\default.png"/>
            <p:cNvPicPr>
              <a:picLocks noChangeAspect="1" noChangeArrowheads="1"/>
            </p:cNvPicPr>
            <p:nvPr/>
          </p:nvPicPr>
          <p:blipFill>
            <a:blip r:embed="rId7" cstate="print"/>
            <a:srcRect l="4878"/>
            <a:stretch>
              <a:fillRect/>
            </a:stretch>
          </p:blipFill>
          <p:spPr bwMode="auto">
            <a:xfrm>
              <a:off x="2743200" y="5029200"/>
              <a:ext cx="547691" cy="61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" name="TextBox 69"/>
            <p:cNvSpPr txBox="1"/>
            <p:nvPr/>
          </p:nvSpPr>
          <p:spPr>
            <a:xfrm>
              <a:off x="3228975" y="5181526"/>
              <a:ext cx="1085554" cy="35377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 sz="500" dirty="0">
                <a:solidFill>
                  <a:srgbClr val="808080">
                    <a:lumMod val="50000"/>
                  </a:srgbClr>
                </a:solidFill>
                <a:latin typeface="Calibri" panose="020F0502020204030204" pitchFamily="34" charset="0"/>
              </a:endParaRPr>
            </a:p>
            <a:p>
              <a:pPr>
                <a:defRPr/>
              </a:pPr>
              <a:r>
                <a:rPr lang="en-US" sz="1200" dirty="0">
                  <a:solidFill>
                    <a:srgbClr val="808080">
                      <a:lumMod val="50000"/>
                    </a:srgbClr>
                  </a:solidFill>
                  <a:latin typeface="Calibri" panose="020F0502020204030204" pitchFamily="34" charset="0"/>
                </a:rPr>
                <a:t>192.168.3.110</a:t>
              </a:r>
            </a:p>
          </p:txBody>
        </p:sp>
      </p:grpSp>
      <p:grpSp>
        <p:nvGrpSpPr>
          <p:cNvPr id="71" name="Group 46"/>
          <p:cNvGrpSpPr>
            <a:grpSpLocks/>
          </p:cNvGrpSpPr>
          <p:nvPr/>
        </p:nvGrpSpPr>
        <p:grpSpPr bwMode="auto">
          <a:xfrm>
            <a:off x="3385811" y="2392363"/>
            <a:ext cx="1768475" cy="549275"/>
            <a:chOff x="6309360" y="4572000"/>
            <a:chExt cx="1767840" cy="548640"/>
          </a:xfrm>
        </p:grpSpPr>
        <p:sp>
          <p:nvSpPr>
            <p:cNvPr id="72" name="Rounded Rectangle 71"/>
            <p:cNvSpPr/>
            <p:nvPr/>
          </p:nvSpPr>
          <p:spPr>
            <a:xfrm>
              <a:off x="6553747" y="4648112"/>
              <a:ext cx="1523453" cy="456671"/>
            </a:xfrm>
            <a:prstGeom prst="roundRect">
              <a:avLst>
                <a:gd name="adj" fmla="val 26042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300" dirty="0">
                <a:solidFill>
                  <a:srgbClr val="808080">
                    <a:lumMod val="50000"/>
                  </a:srgb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810830" y="4648112"/>
              <a:ext cx="1085164" cy="4611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rgbClr val="808080">
                      <a:lumMod val="50000"/>
                    </a:srgbClr>
                  </a:solidFill>
                  <a:latin typeface="Calibri" panose="020F0502020204030204" pitchFamily="34" charset="0"/>
                </a:rPr>
                <a:t>192.168.3.110</a:t>
              </a:r>
            </a:p>
            <a:p>
              <a:pPr>
                <a:defRPr/>
              </a:pPr>
              <a:r>
                <a:rPr lang="en-US" sz="1200" dirty="0" err="1">
                  <a:solidFill>
                    <a:srgbClr val="808080">
                      <a:lumMod val="50000"/>
                    </a:srgbClr>
                  </a:solidFill>
                  <a:latin typeface="Calibri" panose="020F0502020204030204" pitchFamily="34" charset="0"/>
                </a:rPr>
                <a:t>Ancy</a:t>
              </a:r>
              <a:endParaRPr lang="en-US" sz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74" name="Picture 3" descr="C:\Documents and Settings\pankaj.chauhan\Desktop\1195445301811339265dagobert83_female_user_icon.svg.med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309360" y="4572000"/>
              <a:ext cx="548640" cy="548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5" name="Group 70"/>
          <p:cNvGrpSpPr>
            <a:grpSpLocks/>
          </p:cNvGrpSpPr>
          <p:nvPr/>
        </p:nvGrpSpPr>
        <p:grpSpPr bwMode="auto">
          <a:xfrm>
            <a:off x="3385811" y="2420938"/>
            <a:ext cx="1782763" cy="520700"/>
            <a:chOff x="5623560" y="4370106"/>
            <a:chExt cx="1783080" cy="521208"/>
          </a:xfrm>
        </p:grpSpPr>
        <p:sp>
          <p:nvSpPr>
            <p:cNvPr id="76" name="Rounded Rectangle 75"/>
            <p:cNvSpPr/>
            <p:nvPr/>
          </p:nvSpPr>
          <p:spPr>
            <a:xfrm>
              <a:off x="5882369" y="4419366"/>
              <a:ext cx="1524271" cy="457646"/>
            </a:xfrm>
            <a:prstGeom prst="roundRect">
              <a:avLst>
                <a:gd name="adj" fmla="val 26042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300" dirty="0">
                <a:solidFill>
                  <a:srgbClr val="808080">
                    <a:lumMod val="50000"/>
                  </a:srgb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139590" y="4419366"/>
              <a:ext cx="1085747" cy="46211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rgbClr val="808080">
                      <a:lumMod val="50000"/>
                    </a:srgbClr>
                  </a:solidFill>
                  <a:latin typeface="Calibri" panose="020F0502020204030204" pitchFamily="34" charset="0"/>
                </a:rPr>
                <a:t>192.168.3.105</a:t>
              </a:r>
            </a:p>
            <a:p>
              <a:pPr>
                <a:defRPr/>
              </a:pPr>
              <a:r>
                <a:rPr lang="en-US" sz="1200" dirty="0">
                  <a:solidFill>
                    <a:srgbClr val="808080">
                      <a:lumMod val="50000"/>
                    </a:srgbClr>
                  </a:solidFill>
                  <a:latin typeface="Calibri" panose="020F0502020204030204" pitchFamily="34" charset="0"/>
                </a:rPr>
                <a:t>Richard</a:t>
              </a:r>
              <a:endParaRPr lang="en-US" sz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78" name="Picture 2" descr="C:\Documents and Settings\pankaj.chauhan\Desktop\1197115544208915882acspike_male_user_icon.svg.med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623560" y="4370106"/>
              <a:ext cx="548640" cy="521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3" name="Group 32"/>
          <p:cNvGrpSpPr>
            <a:grpSpLocks/>
          </p:cNvGrpSpPr>
          <p:nvPr/>
        </p:nvGrpSpPr>
        <p:grpSpPr bwMode="auto">
          <a:xfrm>
            <a:off x="-1993900" y="2338161"/>
            <a:ext cx="1752600" cy="619125"/>
            <a:chOff x="2743200" y="5029200"/>
            <a:chExt cx="1752600" cy="618825"/>
          </a:xfrm>
        </p:grpSpPr>
        <p:sp>
          <p:nvSpPr>
            <p:cNvPr id="84" name="Rounded Rectangle 83"/>
            <p:cNvSpPr/>
            <p:nvPr/>
          </p:nvSpPr>
          <p:spPr>
            <a:xfrm>
              <a:off x="2971800" y="5181526"/>
              <a:ext cx="1524000" cy="456978"/>
            </a:xfrm>
            <a:prstGeom prst="roundRect">
              <a:avLst>
                <a:gd name="adj" fmla="val 26042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300" dirty="0">
                <a:solidFill>
                  <a:srgbClr val="808080">
                    <a:lumMod val="50000"/>
                  </a:srgbClr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85" name="Picture 6" descr="E:\pankaj\row_material\icon\user\default.png"/>
            <p:cNvPicPr>
              <a:picLocks noChangeAspect="1" noChangeArrowheads="1"/>
            </p:cNvPicPr>
            <p:nvPr/>
          </p:nvPicPr>
          <p:blipFill>
            <a:blip r:embed="rId7" cstate="print"/>
            <a:srcRect l="4878"/>
            <a:stretch>
              <a:fillRect/>
            </a:stretch>
          </p:blipFill>
          <p:spPr bwMode="auto">
            <a:xfrm>
              <a:off x="2743200" y="5029200"/>
              <a:ext cx="547691" cy="61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" name="TextBox 85"/>
            <p:cNvSpPr txBox="1"/>
            <p:nvPr/>
          </p:nvSpPr>
          <p:spPr>
            <a:xfrm>
              <a:off x="3228975" y="5181526"/>
              <a:ext cx="1085554" cy="3691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 sz="600" dirty="0">
                <a:solidFill>
                  <a:srgbClr val="808080">
                    <a:lumMod val="50000"/>
                  </a:srgbClr>
                </a:solidFill>
                <a:latin typeface="Calibri" panose="020F0502020204030204" pitchFamily="34" charset="0"/>
              </a:endParaRPr>
            </a:p>
            <a:p>
              <a:pPr>
                <a:defRPr/>
              </a:pPr>
              <a:r>
                <a:rPr lang="en-US" sz="1200" dirty="0">
                  <a:solidFill>
                    <a:srgbClr val="808080">
                      <a:lumMod val="50000"/>
                    </a:srgbClr>
                  </a:solidFill>
                  <a:latin typeface="Calibri" panose="020F0502020204030204" pitchFamily="34" charset="0"/>
                </a:rPr>
                <a:t>192.168.3.105</a:t>
              </a:r>
            </a:p>
          </p:txBody>
        </p:sp>
      </p:grpSp>
      <p:grpSp>
        <p:nvGrpSpPr>
          <p:cNvPr id="87" name="Group 32"/>
          <p:cNvGrpSpPr>
            <a:grpSpLocks/>
          </p:cNvGrpSpPr>
          <p:nvPr/>
        </p:nvGrpSpPr>
        <p:grpSpPr bwMode="auto">
          <a:xfrm>
            <a:off x="-1993900" y="2322513"/>
            <a:ext cx="1752600" cy="619125"/>
            <a:chOff x="2743200" y="5029200"/>
            <a:chExt cx="1752600" cy="618825"/>
          </a:xfrm>
        </p:grpSpPr>
        <p:sp>
          <p:nvSpPr>
            <p:cNvPr id="88" name="Rounded Rectangle 87"/>
            <p:cNvSpPr/>
            <p:nvPr/>
          </p:nvSpPr>
          <p:spPr>
            <a:xfrm>
              <a:off x="2971800" y="5181526"/>
              <a:ext cx="1524000" cy="456978"/>
            </a:xfrm>
            <a:prstGeom prst="roundRect">
              <a:avLst>
                <a:gd name="adj" fmla="val 26042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300" dirty="0">
                <a:solidFill>
                  <a:srgbClr val="808080">
                    <a:lumMod val="50000"/>
                  </a:srgbClr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89" name="Picture 6" descr="E:\pankaj\row_material\icon\user\default.png"/>
            <p:cNvPicPr>
              <a:picLocks noChangeAspect="1" noChangeArrowheads="1"/>
            </p:cNvPicPr>
            <p:nvPr/>
          </p:nvPicPr>
          <p:blipFill>
            <a:blip r:embed="rId7" cstate="print"/>
            <a:srcRect l="4878"/>
            <a:stretch>
              <a:fillRect/>
            </a:stretch>
          </p:blipFill>
          <p:spPr bwMode="auto">
            <a:xfrm>
              <a:off x="2743200" y="5029200"/>
              <a:ext cx="547691" cy="618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" name="TextBox 89"/>
            <p:cNvSpPr txBox="1"/>
            <p:nvPr/>
          </p:nvSpPr>
          <p:spPr>
            <a:xfrm>
              <a:off x="3228975" y="5181526"/>
              <a:ext cx="1085554" cy="3691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 sz="600" dirty="0">
                <a:solidFill>
                  <a:srgbClr val="808080">
                    <a:lumMod val="50000"/>
                  </a:srgbClr>
                </a:solidFill>
                <a:latin typeface="Calibri" panose="020F0502020204030204" pitchFamily="34" charset="0"/>
              </a:endParaRPr>
            </a:p>
            <a:p>
              <a:pPr>
                <a:defRPr/>
              </a:pPr>
              <a:r>
                <a:rPr lang="en-US" sz="1200" dirty="0">
                  <a:solidFill>
                    <a:srgbClr val="808080">
                      <a:lumMod val="50000"/>
                    </a:srgbClr>
                  </a:solidFill>
                  <a:latin typeface="Calibri" panose="020F0502020204030204" pitchFamily="34" charset="0"/>
                </a:rPr>
                <a:t>192.168.3.110</a:t>
              </a:r>
            </a:p>
          </p:txBody>
        </p:sp>
      </p:grpSp>
      <p:grpSp>
        <p:nvGrpSpPr>
          <p:cNvPr id="91" name="Group 46"/>
          <p:cNvGrpSpPr>
            <a:grpSpLocks/>
          </p:cNvGrpSpPr>
          <p:nvPr/>
        </p:nvGrpSpPr>
        <p:grpSpPr bwMode="auto">
          <a:xfrm>
            <a:off x="5232679" y="835026"/>
            <a:ext cx="1768475" cy="549275"/>
            <a:chOff x="6309360" y="4572000"/>
            <a:chExt cx="1767840" cy="548640"/>
          </a:xfrm>
        </p:grpSpPr>
        <p:sp>
          <p:nvSpPr>
            <p:cNvPr id="92" name="Rounded Rectangle 91"/>
            <p:cNvSpPr/>
            <p:nvPr/>
          </p:nvSpPr>
          <p:spPr>
            <a:xfrm>
              <a:off x="6553747" y="4648112"/>
              <a:ext cx="1523453" cy="456671"/>
            </a:xfrm>
            <a:prstGeom prst="roundRect">
              <a:avLst>
                <a:gd name="adj" fmla="val 26042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300" dirty="0">
                <a:solidFill>
                  <a:srgbClr val="808080">
                    <a:lumMod val="50000"/>
                  </a:srgb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6810830" y="4648112"/>
              <a:ext cx="1194129" cy="4611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rgbClr val="808080">
                      <a:lumMod val="50000"/>
                    </a:srgbClr>
                  </a:solidFill>
                  <a:latin typeface="Calibri" panose="020F0502020204030204" pitchFamily="34" charset="0"/>
                </a:rPr>
                <a:t>192.168.3.110</a:t>
              </a:r>
            </a:p>
            <a:p>
              <a:pPr>
                <a:defRPr/>
              </a:pPr>
              <a:r>
                <a:rPr lang="en-US" sz="1200" strike="sngStrike" dirty="0" err="1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Ancy</a:t>
              </a:r>
              <a:r>
                <a:rPr lang="en-US" sz="1200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  </a:t>
              </a:r>
              <a:r>
                <a:rPr lang="en-US" sz="1100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Logged out</a:t>
              </a:r>
              <a:endParaRPr lang="en-US" sz="1100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94" name="Picture 3" descr="C:\Documents and Settings\pankaj.chauhan\Desktop\1195445301811339265dagobert83_female_user_icon.svg.med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309360" y="4572000"/>
              <a:ext cx="548640" cy="548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6" name="Picture 31" descr="C:\Documents and Settings\pankaj.chauhan\Desktop\images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-427888">
            <a:off x="2295525" y="4330700"/>
            <a:ext cx="638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" name="Rectangle 7"/>
          <p:cNvSpPr>
            <a:spLocks noChangeArrowheads="1"/>
          </p:cNvSpPr>
          <p:nvPr/>
        </p:nvSpPr>
        <p:spPr bwMode="auto">
          <a:xfrm>
            <a:off x="4114800" y="4751388"/>
            <a:ext cx="4495800" cy="128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30000"/>
              </a:spcBef>
              <a:buClr>
                <a:srgbClr val="005E9E"/>
              </a:buClr>
              <a:buFont typeface="Wingdings" pitchFamily="2" charset="2"/>
              <a:buChar char="§"/>
            </a:pPr>
            <a:r>
              <a:rPr lang="en-US" sz="1700" dirty="0">
                <a:solidFill>
                  <a:srgbClr val="000000"/>
                </a:solidFill>
                <a:latin typeface="Calibri" panose="020F0502020204030204" pitchFamily="34" charset="0"/>
              </a:rPr>
              <a:t>Applies security policies based on actual identity of users. </a:t>
            </a:r>
          </a:p>
          <a:p>
            <a:pPr marL="342900" indent="-342900">
              <a:spcBef>
                <a:spcPct val="30000"/>
              </a:spcBef>
              <a:buClr>
                <a:srgbClr val="005E9E"/>
              </a:buClr>
              <a:buFont typeface="Wingdings" pitchFamily="2" charset="2"/>
              <a:buChar char="§"/>
            </a:pPr>
            <a:r>
              <a:rPr lang="en-US" sz="1700" dirty="0">
                <a:solidFill>
                  <a:srgbClr val="000000"/>
                </a:solidFill>
                <a:latin typeface="Calibri" panose="020F0502020204030204" pitchFamily="34" charset="0"/>
              </a:rPr>
              <a:t>User-specific rules for multiple users to share a common IP address</a:t>
            </a:r>
          </a:p>
        </p:txBody>
      </p:sp>
      <p:grpSp>
        <p:nvGrpSpPr>
          <p:cNvPr id="79" name="Group 70"/>
          <p:cNvGrpSpPr>
            <a:grpSpLocks/>
          </p:cNvGrpSpPr>
          <p:nvPr/>
        </p:nvGrpSpPr>
        <p:grpSpPr bwMode="auto">
          <a:xfrm>
            <a:off x="3385811" y="2420938"/>
            <a:ext cx="1782763" cy="520700"/>
            <a:chOff x="5623560" y="4370106"/>
            <a:chExt cx="1783080" cy="521208"/>
          </a:xfrm>
        </p:grpSpPr>
        <p:sp>
          <p:nvSpPr>
            <p:cNvPr id="80" name="Rounded Rectangle 79"/>
            <p:cNvSpPr/>
            <p:nvPr/>
          </p:nvSpPr>
          <p:spPr>
            <a:xfrm>
              <a:off x="5882369" y="4419366"/>
              <a:ext cx="1524271" cy="457646"/>
            </a:xfrm>
            <a:prstGeom prst="roundRect">
              <a:avLst>
                <a:gd name="adj" fmla="val 26042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300" dirty="0">
                <a:solidFill>
                  <a:srgbClr val="808080">
                    <a:lumMod val="50000"/>
                  </a:srgb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139590" y="4419366"/>
              <a:ext cx="1085747" cy="46211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rgbClr val="808080">
                      <a:lumMod val="50000"/>
                    </a:srgbClr>
                  </a:solidFill>
                  <a:latin typeface="Calibri" panose="020F0502020204030204" pitchFamily="34" charset="0"/>
                </a:rPr>
                <a:t>192.168.3.110</a:t>
              </a:r>
            </a:p>
            <a:p>
              <a:pPr>
                <a:defRPr/>
              </a:pPr>
              <a:r>
                <a:rPr lang="en-US" sz="1200" dirty="0">
                  <a:solidFill>
                    <a:srgbClr val="808080">
                      <a:lumMod val="50000"/>
                    </a:srgbClr>
                  </a:solidFill>
                  <a:latin typeface="Calibri" panose="020F0502020204030204" pitchFamily="34" charset="0"/>
                </a:rPr>
                <a:t>Steve</a:t>
              </a:r>
              <a:endParaRPr lang="en-US" sz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82" name="Picture 2" descr="C:\Documents and Settings\pankaj.chauhan\Desktop\1197115544208915882acspike_male_user_icon.svg.med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623560" y="4370106"/>
              <a:ext cx="548640" cy="521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74714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0.58923 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0.20243 -0.2240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22" y="-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0.58923 0.000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2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19062 0.1129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854 0.0074 L 0.58923 0.0050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389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2151 -0.1687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7" y="-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374827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indent="-231775"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Application of Layer 8 Technology</a:t>
            </a:r>
            <a:endParaRPr lang="en-US" sz="2000" b="1" dirty="0">
              <a:solidFill>
                <a:srgbClr val="474747"/>
              </a:solidFill>
              <a:latin typeface="Calibri" panose="020F0502020204030204" pitchFamily="34" charset="0"/>
            </a:endParaRPr>
          </a:p>
        </p:txBody>
      </p:sp>
      <p:grpSp>
        <p:nvGrpSpPr>
          <p:cNvPr id="4" name="Group 21"/>
          <p:cNvGrpSpPr/>
          <p:nvPr/>
        </p:nvGrpSpPr>
        <p:grpSpPr>
          <a:xfrm>
            <a:off x="2233556" y="2895871"/>
            <a:ext cx="4676889" cy="3504929"/>
            <a:chOff x="2233556" y="2427003"/>
            <a:chExt cx="4676889" cy="3504929"/>
          </a:xfrm>
        </p:grpSpPr>
        <p:sp>
          <p:nvSpPr>
            <p:cNvPr id="19" name="Oval 18"/>
            <p:cNvSpPr/>
            <p:nvPr/>
          </p:nvSpPr>
          <p:spPr>
            <a:xfrm>
              <a:off x="2233556" y="4085580"/>
              <a:ext cx="4676889" cy="132462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581400" y="5562600"/>
              <a:ext cx="16475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  <a:latin typeface="Calibri" panose="020F0502020204030204" pitchFamily="34" charset="0"/>
                </a:rPr>
                <a:t>Layer 8 security</a:t>
              </a:r>
            </a:p>
          </p:txBody>
        </p:sp>
        <p:grpSp>
          <p:nvGrpSpPr>
            <p:cNvPr id="5" name="Group 20"/>
            <p:cNvGrpSpPr/>
            <p:nvPr/>
          </p:nvGrpSpPr>
          <p:grpSpPr>
            <a:xfrm>
              <a:off x="2713158" y="2427003"/>
              <a:ext cx="3840042" cy="2572977"/>
              <a:chOff x="2713158" y="2427003"/>
              <a:chExt cx="3840042" cy="257297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3158" y="2427003"/>
                <a:ext cx="2743200" cy="2525997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24400" y="3171180"/>
                <a:ext cx="1828800" cy="1828800"/>
              </a:xfrm>
              <a:prstGeom prst="rect">
                <a:avLst/>
              </a:prstGeom>
            </p:spPr>
          </p:pic>
        </p:grpSp>
      </p:grpSp>
      <p:grpSp>
        <p:nvGrpSpPr>
          <p:cNvPr id="6" name="Group 63"/>
          <p:cNvGrpSpPr/>
          <p:nvPr/>
        </p:nvGrpSpPr>
        <p:grpSpPr>
          <a:xfrm>
            <a:off x="1503071" y="2548240"/>
            <a:ext cx="1148776" cy="1111802"/>
            <a:chOff x="1503071" y="2548240"/>
            <a:chExt cx="1148776" cy="1111802"/>
          </a:xfrm>
        </p:grpSpPr>
        <p:sp>
          <p:nvSpPr>
            <p:cNvPr id="50" name="Oval 49"/>
            <p:cNvSpPr/>
            <p:nvPr/>
          </p:nvSpPr>
          <p:spPr>
            <a:xfrm rot="18548578" flipH="1">
              <a:off x="1521558" y="2548240"/>
              <a:ext cx="1111802" cy="1111802"/>
            </a:xfrm>
            <a:prstGeom prst="ellipse">
              <a:avLst/>
            </a:prstGeom>
            <a:solidFill>
              <a:srgbClr val="5B9BD5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503071" y="2875541"/>
              <a:ext cx="114877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Authentication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API</a:t>
              </a:r>
            </a:p>
          </p:txBody>
        </p:sp>
      </p:grpSp>
      <p:grpSp>
        <p:nvGrpSpPr>
          <p:cNvPr id="7" name="Group 64"/>
          <p:cNvGrpSpPr/>
          <p:nvPr/>
        </p:nvGrpSpPr>
        <p:grpSpPr>
          <a:xfrm>
            <a:off x="2655217" y="1642327"/>
            <a:ext cx="1113510" cy="1111802"/>
            <a:chOff x="2655217" y="1642327"/>
            <a:chExt cx="1113510" cy="1111802"/>
          </a:xfrm>
        </p:grpSpPr>
        <p:sp>
          <p:nvSpPr>
            <p:cNvPr id="48" name="Oval 47"/>
            <p:cNvSpPr/>
            <p:nvPr/>
          </p:nvSpPr>
          <p:spPr>
            <a:xfrm rot="19516106" flipH="1">
              <a:off x="2656071" y="1642327"/>
              <a:ext cx="1111802" cy="1111802"/>
            </a:xfrm>
            <a:prstGeom prst="ellipse">
              <a:avLst/>
            </a:prstGeom>
            <a:solidFill>
              <a:srgbClr val="A5A5A5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2655217" y="1875063"/>
              <a:ext cx="111351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Port-based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Authentication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(802.1x)</a:t>
              </a:r>
              <a:endParaRPr lang="en-US" sz="1200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8" name="Group 65"/>
          <p:cNvGrpSpPr/>
          <p:nvPr/>
        </p:nvGrpSpPr>
        <p:grpSpPr>
          <a:xfrm>
            <a:off x="4033043" y="1212473"/>
            <a:ext cx="1113510" cy="1111802"/>
            <a:chOff x="4033043" y="1212473"/>
            <a:chExt cx="1113510" cy="1111802"/>
          </a:xfrm>
        </p:grpSpPr>
        <p:sp>
          <p:nvSpPr>
            <p:cNvPr id="40" name="Oval 39"/>
            <p:cNvSpPr/>
            <p:nvPr/>
          </p:nvSpPr>
          <p:spPr>
            <a:xfrm>
              <a:off x="4033897" y="1212473"/>
              <a:ext cx="1111802" cy="1111802"/>
            </a:xfrm>
            <a:prstGeom prst="ellipse">
              <a:avLst/>
            </a:prstGeom>
            <a:solidFill>
              <a:srgbClr val="FFC000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 smtClean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033043" y="1537542"/>
              <a:ext cx="111351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Two Factor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Authentication</a:t>
              </a:r>
              <a:endParaRPr lang="en-US" sz="1200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9" name="Group 68"/>
          <p:cNvGrpSpPr/>
          <p:nvPr/>
        </p:nvGrpSpPr>
        <p:grpSpPr>
          <a:xfrm>
            <a:off x="7024729" y="3841198"/>
            <a:ext cx="1111802" cy="1111802"/>
            <a:chOff x="7024729" y="3841198"/>
            <a:chExt cx="1111802" cy="1111802"/>
          </a:xfrm>
        </p:grpSpPr>
        <p:sp>
          <p:nvSpPr>
            <p:cNvPr id="46" name="Oval 45"/>
            <p:cNvSpPr/>
            <p:nvPr/>
          </p:nvSpPr>
          <p:spPr>
            <a:xfrm rot="4063085">
              <a:off x="7024729" y="3841198"/>
              <a:ext cx="1111802" cy="1111802"/>
            </a:xfrm>
            <a:prstGeom prst="ellipse">
              <a:avLst/>
            </a:prstGeom>
            <a:solidFill>
              <a:srgbClr val="FF7C80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303150" y="4258600"/>
              <a:ext cx="5549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NTLM</a:t>
              </a:r>
            </a:p>
          </p:txBody>
        </p:sp>
      </p:grpSp>
      <p:grpSp>
        <p:nvGrpSpPr>
          <p:cNvPr id="10" name="Group 67"/>
          <p:cNvGrpSpPr/>
          <p:nvPr/>
        </p:nvGrpSpPr>
        <p:grpSpPr>
          <a:xfrm>
            <a:off x="6586840" y="2588358"/>
            <a:ext cx="1111802" cy="1111802"/>
            <a:chOff x="6586840" y="2588358"/>
            <a:chExt cx="1111802" cy="1111802"/>
          </a:xfrm>
        </p:grpSpPr>
        <p:sp>
          <p:nvSpPr>
            <p:cNvPr id="44" name="Oval 43"/>
            <p:cNvSpPr/>
            <p:nvPr/>
          </p:nvSpPr>
          <p:spPr>
            <a:xfrm rot="3051422">
              <a:off x="6586840" y="2588358"/>
              <a:ext cx="1111802" cy="1111802"/>
            </a:xfrm>
            <a:prstGeom prst="ellipse">
              <a:avLst/>
            </a:prstGeom>
            <a:solidFill>
              <a:srgbClr val="70AD47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917359" y="3005760"/>
              <a:ext cx="45076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VPN</a:t>
              </a:r>
            </a:p>
          </p:txBody>
        </p:sp>
      </p:grpSp>
      <p:grpSp>
        <p:nvGrpSpPr>
          <p:cNvPr id="11" name="Group 66"/>
          <p:cNvGrpSpPr/>
          <p:nvPr/>
        </p:nvGrpSpPr>
        <p:grpSpPr>
          <a:xfrm>
            <a:off x="5376127" y="1718527"/>
            <a:ext cx="1111802" cy="1111802"/>
            <a:chOff x="5376127" y="1718527"/>
            <a:chExt cx="1111802" cy="1111802"/>
          </a:xfrm>
        </p:grpSpPr>
        <p:sp>
          <p:nvSpPr>
            <p:cNvPr id="42" name="Oval 41"/>
            <p:cNvSpPr/>
            <p:nvPr/>
          </p:nvSpPr>
          <p:spPr>
            <a:xfrm rot="2083894">
              <a:off x="5376127" y="1718527"/>
              <a:ext cx="1111802" cy="1111802"/>
            </a:xfrm>
            <a:prstGeom prst="ellipse">
              <a:avLst/>
            </a:prstGeom>
            <a:solidFill>
              <a:srgbClr val="4472C4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408936" y="2043596"/>
              <a:ext cx="104618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white"/>
                  </a:solidFill>
                  <a:latin typeface="Calibri" panose="020F0502020204030204" pitchFamily="34" charset="0"/>
                </a:rPr>
                <a:t>BYOD </a:t>
              </a:r>
              <a:r>
                <a:rPr lang="en-US" sz="120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Clients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- iOS</a:t>
              </a:r>
              <a:r>
                <a:rPr lang="en-US" sz="1200" dirty="0">
                  <a:solidFill>
                    <a:prstClr val="white"/>
                  </a:solidFill>
                  <a:latin typeface="Calibri" panose="020F0502020204030204" pitchFamily="34" charset="0"/>
                </a:rPr>
                <a:t>, Android</a:t>
              </a:r>
            </a:p>
          </p:txBody>
        </p:sp>
      </p:grpSp>
      <p:grpSp>
        <p:nvGrpSpPr>
          <p:cNvPr id="12" name="Group 3"/>
          <p:cNvGrpSpPr/>
          <p:nvPr/>
        </p:nvGrpSpPr>
        <p:grpSpPr>
          <a:xfrm>
            <a:off x="1007469" y="3841198"/>
            <a:ext cx="1111802" cy="1111802"/>
            <a:chOff x="1007469" y="3841198"/>
            <a:chExt cx="1111802" cy="1111802"/>
          </a:xfrm>
        </p:grpSpPr>
        <p:sp>
          <p:nvSpPr>
            <p:cNvPr id="52" name="Oval 51"/>
            <p:cNvSpPr/>
            <p:nvPr/>
          </p:nvSpPr>
          <p:spPr>
            <a:xfrm rot="17536915" flipH="1">
              <a:off x="1007469" y="3841198"/>
              <a:ext cx="1111802" cy="1111802"/>
            </a:xfrm>
            <a:prstGeom prst="ellipse">
              <a:avLst/>
            </a:prstGeom>
            <a:solidFill>
              <a:srgbClr val="ED7D3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smtClean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120684" y="4168499"/>
              <a:ext cx="88537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 smtClean="0">
                  <a:solidFill>
                    <a:prstClr val="white"/>
                  </a:solidFill>
                  <a:latin typeface="Calibri" panose="020F0502020204030204" pitchFamily="34" charset="0"/>
                </a:rPr>
                <a:t>Thin Client 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3330" y="4419958"/>
              <a:ext cx="640080" cy="2547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437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406483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indent="-231775"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Providing insights into BYOD buildup</a:t>
            </a:r>
            <a:endParaRPr lang="en-US" sz="2000" b="1" dirty="0">
              <a:solidFill>
                <a:srgbClr val="474747"/>
              </a:solidFill>
              <a:latin typeface="Calibri" panose="020F0502020204030204" pitchFamily="34" charset="0"/>
            </a:endParaRPr>
          </a:p>
        </p:txBody>
      </p:sp>
      <p:grpSp>
        <p:nvGrpSpPr>
          <p:cNvPr id="3" name="Group 24"/>
          <p:cNvGrpSpPr/>
          <p:nvPr/>
        </p:nvGrpSpPr>
        <p:grpSpPr>
          <a:xfrm>
            <a:off x="346852" y="933797"/>
            <a:ext cx="7871434" cy="2304931"/>
            <a:chOff x="0" y="933797"/>
            <a:chExt cx="7871434" cy="2304931"/>
          </a:xfrm>
        </p:grpSpPr>
        <p:sp>
          <p:nvSpPr>
            <p:cNvPr id="26" name="Text Box 15"/>
            <p:cNvSpPr txBox="1">
              <a:spLocks noChangeArrowheads="1"/>
            </p:cNvSpPr>
            <p:nvPr/>
          </p:nvSpPr>
          <p:spPr bwMode="auto">
            <a:xfrm>
              <a:off x="0" y="1128361"/>
              <a:ext cx="2782614" cy="4001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25400" algn="ctr" rotWithShape="0">
                <a:sysClr val="window" lastClr="FFFFFF">
                  <a:alpha val="50000"/>
                </a:sysClr>
              </a:outerShdw>
            </a:effectLst>
          </p:spPr>
          <p:txBody>
            <a:bodyPr wrap="square">
              <a:spAutoFit/>
            </a:bodyPr>
            <a:lstStyle/>
            <a:p>
              <a:pPr marL="231775" marR="0" lvl="0" indent="-231775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A427E"/>
                </a:buClr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Device usage visibility</a:t>
              </a:r>
            </a:p>
          </p:txBody>
        </p:sp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2567914" y="933797"/>
              <a:ext cx="5303520" cy="23049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" name="Picture 2" descr="C:\Documents and Settings\mayank.patel\Desktop\temp\mobiledevices.jpe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3084" y="1623832"/>
              <a:ext cx="1064595" cy="927381"/>
            </a:xfrm>
            <a:prstGeom prst="rect">
              <a:avLst/>
            </a:prstGeom>
            <a:noFill/>
          </p:spPr>
        </p:pic>
      </p:grpSp>
      <p:grpSp>
        <p:nvGrpSpPr>
          <p:cNvPr id="4" name="Group 28"/>
          <p:cNvGrpSpPr/>
          <p:nvPr/>
        </p:nvGrpSpPr>
        <p:grpSpPr>
          <a:xfrm>
            <a:off x="373124" y="3310801"/>
            <a:ext cx="7878553" cy="1876054"/>
            <a:chOff x="26272" y="3310801"/>
            <a:chExt cx="7878553" cy="1876054"/>
          </a:xfrm>
        </p:grpSpPr>
        <p:grpSp>
          <p:nvGrpSpPr>
            <p:cNvPr id="5" name="Group 4"/>
            <p:cNvGrpSpPr/>
            <p:nvPr/>
          </p:nvGrpSpPr>
          <p:grpSpPr>
            <a:xfrm>
              <a:off x="2601305" y="3310801"/>
              <a:ext cx="5303520" cy="1876054"/>
              <a:chOff x="609600" y="567545"/>
              <a:chExt cx="7230883" cy="2476384"/>
            </a:xfrm>
          </p:grpSpPr>
          <p:pic>
            <p:nvPicPr>
              <p:cNvPr id="33" name="Picture 32" descr="E:\PROJECT\cyberoam\PRESENTATION\User Threat Quotient (UTQ) - Sanket - Gartner\Layer 8 visibility for iOS &amp; Android authenticated users.fw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b="10957"/>
              <a:stretch>
                <a:fillRect/>
              </a:stretch>
            </p:blipFill>
            <p:spPr bwMode="auto">
              <a:xfrm>
                <a:off x="609600" y="567545"/>
                <a:ext cx="7230883" cy="2476384"/>
              </a:xfrm>
              <a:prstGeom prst="rect">
                <a:avLst/>
              </a:prstGeom>
              <a:noFill/>
              <a:ln>
                <a:solidFill>
                  <a:sysClr val="window" lastClr="FFFFFF">
                    <a:lumMod val="75000"/>
                  </a:sys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4" name="Rectangle 6"/>
              <p:cNvSpPr/>
              <p:nvPr/>
            </p:nvSpPr>
            <p:spPr>
              <a:xfrm>
                <a:off x="4808326" y="1545557"/>
                <a:ext cx="1174988" cy="1435918"/>
              </a:xfrm>
              <a:prstGeom prst="rect">
                <a:avLst/>
              </a:prstGeom>
              <a:noFill/>
              <a:ln w="19050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31" name="Text Box 15"/>
            <p:cNvSpPr txBox="1">
              <a:spLocks noChangeArrowheads="1"/>
            </p:cNvSpPr>
            <p:nvPr/>
          </p:nvSpPr>
          <p:spPr bwMode="auto">
            <a:xfrm>
              <a:off x="26272" y="3503767"/>
              <a:ext cx="2782614" cy="70788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25400" algn="ctr" rotWithShape="0">
                <a:sysClr val="window" lastClr="FFFFFF">
                  <a:alpha val="50000"/>
                </a:sysClr>
              </a:outerShdw>
            </a:effectLst>
          </p:spPr>
          <p:txBody>
            <a:bodyPr wrap="square">
              <a:spAutoFit/>
            </a:bodyPr>
            <a:lstStyle/>
            <a:p>
              <a:pPr marL="231775" marR="0" lvl="0" indent="-231775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A427E"/>
                </a:buClr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7F7F7F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Identify &amp; flag BYOD users</a:t>
              </a:r>
            </a:p>
          </p:txBody>
        </p:sp>
        <p:pic>
          <p:nvPicPr>
            <p:cNvPr id="32" name="Picture 2" descr="C:\Documents and Settings\mayank.patel\Desktop\temp\Satellite.jpe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7155" y="4222864"/>
              <a:ext cx="1462818" cy="7776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6" name="Group 34"/>
          <p:cNvGrpSpPr/>
          <p:nvPr/>
        </p:nvGrpSpPr>
        <p:grpSpPr>
          <a:xfrm>
            <a:off x="388890" y="5173344"/>
            <a:ext cx="8660547" cy="1684656"/>
            <a:chOff x="136634" y="5173344"/>
            <a:chExt cx="8660547" cy="1684656"/>
          </a:xfrm>
        </p:grpSpPr>
        <p:grpSp>
          <p:nvGrpSpPr>
            <p:cNvPr id="7" name="Group 15"/>
            <p:cNvGrpSpPr/>
            <p:nvPr/>
          </p:nvGrpSpPr>
          <p:grpSpPr>
            <a:xfrm>
              <a:off x="2822031" y="5303520"/>
              <a:ext cx="1793884" cy="1554480"/>
              <a:chOff x="457200" y="2242405"/>
              <a:chExt cx="1793884" cy="1554480"/>
            </a:xfrm>
          </p:grpSpPr>
          <p:pic>
            <p:nvPicPr>
              <p:cNvPr id="45" name="Picture 5" descr="E:\personal\mnk\images\icons\1332839779_ipad_2.pn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588576" y="2242405"/>
                <a:ext cx="1662508" cy="1554480"/>
              </a:xfrm>
              <a:prstGeom prst="rect">
                <a:avLst/>
              </a:prstGeom>
              <a:noFill/>
            </p:spPr>
          </p:pic>
          <p:pic>
            <p:nvPicPr>
              <p:cNvPr id="46" name="Picture 2" descr="http://icons.iconarchive.com/icons/igh0zt/ios7-style-metro-ui/512/MetroUI-Folder-OS-OS-Android-icon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57200" y="2823442"/>
                <a:ext cx="725214" cy="678090"/>
              </a:xfrm>
              <a:prstGeom prst="rect">
                <a:avLst/>
              </a:prstGeom>
              <a:noFill/>
            </p:spPr>
          </p:pic>
        </p:grpSp>
        <p:grpSp>
          <p:nvGrpSpPr>
            <p:cNvPr id="8" name="Group 26"/>
            <p:cNvGrpSpPr/>
            <p:nvPr/>
          </p:nvGrpSpPr>
          <p:grpSpPr>
            <a:xfrm>
              <a:off x="136634" y="5173344"/>
              <a:ext cx="8660547" cy="1419966"/>
              <a:chOff x="42038" y="5173344"/>
              <a:chExt cx="8660547" cy="1419966"/>
            </a:xfrm>
          </p:grpSpPr>
          <p:sp>
            <p:nvSpPr>
              <p:cNvPr id="38" name="Text Box 15"/>
              <p:cNvSpPr txBox="1">
                <a:spLocks noChangeArrowheads="1"/>
              </p:cNvSpPr>
              <p:nvPr/>
            </p:nvSpPr>
            <p:spPr bwMode="auto">
              <a:xfrm>
                <a:off x="42038" y="5695241"/>
                <a:ext cx="2782614" cy="707886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>
                <a:outerShdw dist="25400" algn="ctr" rotWithShape="0">
                  <a:sysClr val="window" lastClr="FFFFFF">
                    <a:alpha val="50000"/>
                  </a:sysClr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2A427E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7F7F7F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Enhancing BYOD experience with Clients</a:t>
                </a:r>
              </a:p>
            </p:txBody>
          </p:sp>
          <p:grpSp>
            <p:nvGrpSpPr>
              <p:cNvPr id="9" name="Group 18"/>
              <p:cNvGrpSpPr/>
              <p:nvPr/>
            </p:nvGrpSpPr>
            <p:grpSpPr>
              <a:xfrm>
                <a:off x="4790100" y="5531459"/>
                <a:ext cx="1709886" cy="1005840"/>
                <a:chOff x="2819400" y="2252231"/>
                <a:chExt cx="1709886" cy="1005840"/>
              </a:xfrm>
            </p:grpSpPr>
            <p:pic>
              <p:nvPicPr>
                <p:cNvPr id="43" name="Picture 4" descr="E:\personal\mnk\images\icons\1332839819_PortableComputer.png"/>
                <p:cNvPicPr>
                  <a:picLocks noChangeAspect="1" noChangeArrowheads="1"/>
                </p:cNvPicPr>
                <p:nvPr/>
              </p:nvPicPr>
              <p:blipFill>
                <a:blip r:embed="rId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3048000" y="2252231"/>
                  <a:ext cx="1481286" cy="1005840"/>
                </a:xfrm>
                <a:prstGeom prst="rect">
                  <a:avLst/>
                </a:prstGeom>
                <a:noFill/>
              </p:spPr>
            </p:pic>
            <p:pic>
              <p:nvPicPr>
                <p:cNvPr id="44" name="Picture 4" descr="http://icons.iconarchive.com/icons/martz90/circle/512/windows-8-icon.png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2819400" y="2525483"/>
                  <a:ext cx="640080" cy="640080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10" name="Group 21"/>
              <p:cNvGrpSpPr/>
              <p:nvPr/>
            </p:nvGrpSpPr>
            <p:grpSpPr>
              <a:xfrm>
                <a:off x="6510995" y="5173344"/>
                <a:ext cx="2191590" cy="1419966"/>
                <a:chOff x="5486217" y="2524738"/>
                <a:chExt cx="2191590" cy="1419966"/>
              </a:xfrm>
            </p:grpSpPr>
            <p:pic>
              <p:nvPicPr>
                <p:cNvPr id="41" name="Picture 40" descr="C:\Documents and Settings\mayank.patel\Desktop\Sales meet\multiple-device.png"/>
                <p:cNvPicPr>
                  <a:picLocks noChangeAspect="1" noChangeArrowheads="1"/>
                </p:cNvPicPr>
                <p:nvPr/>
              </p:nvPicPr>
              <p:blipFill>
                <a:blip r:embed="rId10" cstate="screen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5486217" y="2524738"/>
                  <a:ext cx="2191590" cy="1419966"/>
                </a:xfrm>
                <a:prstGeom prst="rect">
                  <a:avLst/>
                </a:prstGeom>
                <a:noFill/>
              </p:spPr>
            </p:pic>
            <p:pic>
              <p:nvPicPr>
                <p:cNvPr id="42" name="Picture 2" descr="E:\E-drive\projects-2\elitecore\cyberoam\Android-aap\iAccess\shortlisted\new-set.fw.png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5680842" y="3103552"/>
                  <a:ext cx="641131" cy="641131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58483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345344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indent="-231775"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Application Visibility &amp; Control</a:t>
            </a:r>
            <a:endParaRPr lang="en-US" sz="2000" b="1" dirty="0">
              <a:solidFill>
                <a:srgbClr val="474747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4057471"/>
            <a:ext cx="4419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  <a:latin typeface="Calibri" panose="020F0502020204030204" pitchFamily="34" charset="0"/>
              </a:rPr>
              <a:t>Industry leading coverage for Visibility &amp; Control over 2200+ key applications</a:t>
            </a:r>
            <a:endParaRPr lang="en-US" sz="240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 descr="Application Filter - X.8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252000" y="1676400"/>
            <a:ext cx="8640000" cy="3847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996440" y="1952624"/>
            <a:ext cx="6876000" cy="353377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21820"/>
              </p:ext>
            </p:extLst>
          </p:nvPr>
        </p:nvGraphicFramePr>
        <p:xfrm>
          <a:off x="3827890" y="2062480"/>
          <a:ext cx="1173600" cy="175260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173600"/>
              </a:tblGrid>
              <a:tr h="3810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500" dirty="0" smtClean="0"/>
                        <a:t>Risk Level</a:t>
                      </a:r>
                      <a:endParaRPr lang="en-IN" sz="15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BC"/>
                    </a:solidFill>
                  </a:tcPr>
                </a:tc>
              </a:tr>
              <a:tr h="27182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200" dirty="0" smtClean="0"/>
                        <a:t>Very Low</a:t>
                      </a:r>
                      <a:r>
                        <a:rPr lang="en-US" sz="1200" baseline="0" dirty="0" smtClean="0"/>
                        <a:t> (1)</a:t>
                      </a:r>
                      <a:endParaRPr lang="en-IN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182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200" dirty="0" smtClean="0"/>
                        <a:t>Low (2)</a:t>
                      </a:r>
                      <a:endParaRPr lang="en-IN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182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200" dirty="0" smtClean="0"/>
                        <a:t>Medium (3)</a:t>
                      </a:r>
                      <a:endParaRPr lang="en-IN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182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200" dirty="0" smtClean="0"/>
                        <a:t>High (4)</a:t>
                      </a:r>
                      <a:endParaRPr lang="en-IN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182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200" dirty="0" smtClean="0"/>
                        <a:t>Very High (5)</a:t>
                      </a:r>
                      <a:endParaRPr lang="en-IN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096618"/>
              </p:ext>
            </p:extLst>
          </p:nvPr>
        </p:nvGraphicFramePr>
        <p:xfrm>
          <a:off x="5171785" y="2062480"/>
          <a:ext cx="2018725" cy="296672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2018725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500" dirty="0" smtClean="0"/>
                        <a:t>Characteristics</a:t>
                      </a:r>
                      <a:endParaRPr lang="en-IN" sz="15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3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 smtClean="0"/>
                        <a:t>Excessive Bandwidth</a:t>
                      </a:r>
                      <a:endParaRPr lang="en-US" sz="12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3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Prone to misuse</a:t>
                      </a:r>
                      <a:endParaRPr lang="en-US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3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Transfer files</a:t>
                      </a:r>
                      <a:endParaRPr lang="en-US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3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Tunnel other apps</a:t>
                      </a:r>
                      <a:endParaRPr lang="en-US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3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Widely used</a:t>
                      </a:r>
                      <a:endParaRPr lang="en-US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3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Loss of Productivity</a:t>
                      </a:r>
                      <a:endParaRPr lang="en-US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3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Can bypass firewall policy</a:t>
                      </a:r>
                      <a:endParaRPr lang="en-IN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004616"/>
              </p:ext>
            </p:extLst>
          </p:nvPr>
        </p:nvGraphicFramePr>
        <p:xfrm>
          <a:off x="7384475" y="2062480"/>
          <a:ext cx="1530925" cy="185420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530925"/>
              </a:tblGrid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500" dirty="0" smtClean="0"/>
                        <a:t>Technology</a:t>
                      </a:r>
                      <a:endParaRPr lang="en-IN" sz="15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3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Browser Based</a:t>
                      </a:r>
                      <a:endParaRPr lang="en-US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3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Client Server</a:t>
                      </a:r>
                      <a:endParaRPr lang="en-US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3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Network Protocol</a:t>
                      </a:r>
                      <a:endParaRPr lang="en-US" sz="1200" dirty="0" smtClean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200" dirty="0" smtClean="0"/>
                        <a:t>P2P</a:t>
                      </a:r>
                      <a:endParaRPr lang="en-IN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285750" y="2973848"/>
            <a:ext cx="1440000" cy="684000"/>
          </a:xfrm>
          <a:prstGeom prst="roundRect">
            <a:avLst>
              <a:gd name="adj" fmla="val 8531"/>
            </a:avLst>
          </a:prstGeom>
          <a:noFill/>
          <a:ln w="381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5750" y="3698240"/>
            <a:ext cx="1440000" cy="684000"/>
          </a:xfrm>
          <a:prstGeom prst="roundRect">
            <a:avLst>
              <a:gd name="adj" fmla="val 8531"/>
            </a:avLst>
          </a:prstGeom>
          <a:noFill/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5750" y="4424680"/>
            <a:ext cx="1440000" cy="731520"/>
          </a:xfrm>
          <a:prstGeom prst="roundRect">
            <a:avLst>
              <a:gd name="adj" fmla="val 8531"/>
            </a:avLst>
          </a:prstGeom>
          <a:noFill/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552689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indent="-231775">
              <a:buClr>
                <a:srgbClr val="2A427E"/>
              </a:buClr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Simple yet Powerful Granular Application Controls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3104" y="2241756"/>
            <a:ext cx="1440000" cy="684000"/>
          </a:xfrm>
          <a:prstGeom prst="roundRect">
            <a:avLst>
              <a:gd name="adj" fmla="val 8531"/>
            </a:avLst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974418"/>
              </p:ext>
            </p:extLst>
          </p:nvPr>
        </p:nvGraphicFramePr>
        <p:xfrm>
          <a:off x="1905000" y="2057400"/>
          <a:ext cx="1752600" cy="449580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752600"/>
              </a:tblGrid>
              <a:tr h="38100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500" b="1" dirty="0" smtClean="0"/>
                        <a:t>Category</a:t>
                      </a:r>
                      <a:endParaRPr lang="en-IN" sz="15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</a:tr>
              <a:tr h="27182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File Transfer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182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Gaming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182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General Internet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182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Instant Messenger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1821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Infrastructure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1821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Network Services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1821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P2P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1821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Proxy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and Tunnel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1821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Remote Access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1821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Streaming Media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1821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VoIP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1821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Mobile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</a:rPr>
                        <a:t> Applications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1821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Social Networking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1821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>
                          <a:solidFill>
                            <a:schemeClr val="tx1"/>
                          </a:solidFill>
                        </a:rPr>
                        <a:t>Web Mail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1821">
                <a:tc>
                  <a:txBody>
                    <a:bodyPr/>
                    <a:lstStyle/>
                    <a:p>
                      <a:pPr algn="l"/>
                      <a:r>
                        <a:rPr lang="en-IN" sz="1200" dirty="0" smtClean="0">
                          <a:solidFill>
                            <a:schemeClr val="tx1"/>
                          </a:solidFill>
                        </a:rPr>
                        <a:t>And more…</a:t>
                      </a:r>
                      <a:endParaRPr lang="en-IN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13" name="Group 113"/>
          <p:cNvGrpSpPr/>
          <p:nvPr/>
        </p:nvGrpSpPr>
        <p:grpSpPr>
          <a:xfrm>
            <a:off x="266700" y="914400"/>
            <a:ext cx="8801100" cy="635000"/>
            <a:chOff x="411440" y="6191594"/>
            <a:chExt cx="8211304" cy="762000"/>
          </a:xfrm>
        </p:grpSpPr>
        <p:sp>
          <p:nvSpPr>
            <p:cNvPr id="14" name="Rounded Rectangle 13"/>
            <p:cNvSpPr/>
            <p:nvPr/>
          </p:nvSpPr>
          <p:spPr>
            <a:xfrm>
              <a:off x="411440" y="6191594"/>
              <a:ext cx="8069117" cy="762000"/>
            </a:xfrm>
            <a:prstGeom prst="roundRect">
              <a:avLst/>
            </a:prstGeom>
            <a:gradFill rotWithShape="1">
              <a:gsLst>
                <a:gs pos="0">
                  <a:sysClr val="window" lastClr="FFFFFF">
                    <a:tint val="80000"/>
                    <a:satMod val="300000"/>
                  </a:sysClr>
                </a:gs>
                <a:gs pos="100000">
                  <a:sysClr val="window" lastClr="FFFFFF">
                    <a:shade val="30000"/>
                    <a:satMod val="200000"/>
                  </a:sysClr>
                </a:gs>
              </a:gsLst>
              <a:path path="circle">
                <a:fillToRect l="50000" t="50000" r="50000" b="50000"/>
              </a:path>
            </a:gradFill>
            <a:ln w="19050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  <a:reflection blurRad="6350" stA="52000" endA="300" endPos="35000" dir="5400000" sy="-100000" algn="bl" rotWithShape="0"/>
            </a:effectLst>
          </p:spPr>
          <p:txBody>
            <a:bodyPr anchor="ctr"/>
            <a:lstStyle/>
            <a:p>
              <a:pPr marL="115888" indent="-115888" algn="ct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endParaRPr lang="en-US" sz="1300" b="1" kern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515930" y="6283034"/>
              <a:ext cx="8106814" cy="6383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Eliminates the need for manual intervention by administrators to update policies for new </a:t>
              </a:r>
              <a:br>
                <a:rPr lang="en-US" sz="1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</a:br>
              <a:r>
                <a:rPr lang="en-US" sz="14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applications added to the list</a:t>
              </a:r>
              <a:endParaRPr lang="en-US" sz="14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0" y="762000"/>
            <a:ext cx="9144000" cy="5791200"/>
          </a:xfrm>
          <a:prstGeom prst="rect">
            <a:avLst/>
          </a:prstGeom>
          <a:solidFill>
            <a:schemeClr val="tx1">
              <a:lumMod val="95000"/>
              <a:lumOff val="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371600" y="2095500"/>
            <a:ext cx="6248400" cy="2857500"/>
            <a:chOff x="1752600" y="1866900"/>
            <a:chExt cx="6248400" cy="2857500"/>
          </a:xfrm>
        </p:grpSpPr>
        <p:sp>
          <p:nvSpPr>
            <p:cNvPr id="18" name="Rounded Rectangle 17"/>
            <p:cNvSpPr/>
            <p:nvPr/>
          </p:nvSpPr>
          <p:spPr>
            <a:xfrm>
              <a:off x="1752600" y="1866900"/>
              <a:ext cx="6248400" cy="2857500"/>
            </a:xfrm>
            <a:prstGeom prst="roundRect">
              <a:avLst>
                <a:gd name="adj" fmla="val 6368"/>
              </a:avLst>
            </a:prstGeom>
            <a:ln>
              <a:solidFill>
                <a:srgbClr val="D9D9D9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61853" y="2133600"/>
              <a:ext cx="32405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00000"/>
                  </a:solidFill>
                  <a:latin typeface="Calibri" panose="020F0502020204030204" pitchFamily="34" charset="0"/>
                </a:rPr>
                <a:t>Control over combination of </a:t>
              </a:r>
            </a:p>
          </p:txBody>
        </p:sp>
        <p:grpSp>
          <p:nvGrpSpPr>
            <p:cNvPr id="20" name="Group 36"/>
            <p:cNvGrpSpPr/>
            <p:nvPr/>
          </p:nvGrpSpPr>
          <p:grpSpPr>
            <a:xfrm>
              <a:off x="5391560" y="2971800"/>
              <a:ext cx="998991" cy="1418571"/>
              <a:chOff x="5391560" y="2971800"/>
              <a:chExt cx="998991" cy="1418571"/>
            </a:xfrm>
          </p:grpSpPr>
          <p:sp>
            <p:nvSpPr>
              <p:cNvPr id="34" name="TextBox 27"/>
              <p:cNvSpPr txBox="1"/>
              <p:nvPr/>
            </p:nvSpPr>
            <p:spPr>
              <a:xfrm>
                <a:off x="5391560" y="3867151"/>
                <a:ext cx="998991" cy="52322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231775" indent="-231775">
                  <a:lnSpc>
                    <a:spcPct val="200000"/>
                  </a:lnSpc>
                  <a:buClr>
                    <a:srgbClr val="000000">
                      <a:lumMod val="65000"/>
                      <a:lumOff val="35000"/>
                    </a:srgbClr>
                  </a:buClr>
                </a:pPr>
                <a:r>
                  <a:rPr lang="en-US" sz="1400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Bandwidth</a:t>
                </a:r>
              </a:p>
            </p:txBody>
          </p:sp>
          <p:pic>
            <p:nvPicPr>
              <p:cNvPr id="35" name="Picture 3" descr="E:\personal\mnk\images\icons\mid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486400" y="2971800"/>
                <a:ext cx="858982" cy="914400"/>
              </a:xfrm>
              <a:prstGeom prst="rect">
                <a:avLst/>
              </a:prstGeom>
              <a:noFill/>
            </p:spPr>
          </p:pic>
        </p:grpSp>
        <p:grpSp>
          <p:nvGrpSpPr>
            <p:cNvPr id="21" name="Group 37"/>
            <p:cNvGrpSpPr/>
            <p:nvPr/>
          </p:nvGrpSpPr>
          <p:grpSpPr>
            <a:xfrm>
              <a:off x="6781800" y="3031331"/>
              <a:ext cx="795337" cy="1359040"/>
              <a:chOff x="6781800" y="3031331"/>
              <a:chExt cx="795337" cy="1359040"/>
            </a:xfrm>
          </p:grpSpPr>
          <p:sp>
            <p:nvSpPr>
              <p:cNvPr id="32" name="TextBox 28"/>
              <p:cNvSpPr txBox="1"/>
              <p:nvPr/>
            </p:nvSpPr>
            <p:spPr>
              <a:xfrm>
                <a:off x="6867820" y="3867151"/>
                <a:ext cx="553357" cy="52322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231775" indent="-231775">
                  <a:lnSpc>
                    <a:spcPct val="200000"/>
                  </a:lnSpc>
                  <a:buClr>
                    <a:srgbClr val="000000">
                      <a:lumMod val="65000"/>
                      <a:lumOff val="35000"/>
                    </a:srgbClr>
                  </a:buClr>
                </a:pPr>
                <a:r>
                  <a:rPr lang="en-US" sz="1400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Time</a:t>
                </a:r>
              </a:p>
            </p:txBody>
          </p:sp>
          <p:pic>
            <p:nvPicPr>
              <p:cNvPr id="33" name="Picture 4" descr="E:\personal\mnk\images\icons\cairo-clock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781800" y="3031331"/>
                <a:ext cx="795337" cy="795337"/>
              </a:xfrm>
              <a:prstGeom prst="rect">
                <a:avLst/>
              </a:prstGeom>
              <a:noFill/>
            </p:spPr>
          </p:pic>
        </p:grpSp>
        <p:grpSp>
          <p:nvGrpSpPr>
            <p:cNvPr id="22" name="Group 38"/>
            <p:cNvGrpSpPr/>
            <p:nvPr/>
          </p:nvGrpSpPr>
          <p:grpSpPr>
            <a:xfrm>
              <a:off x="4080305" y="3022600"/>
              <a:ext cx="1032077" cy="1367770"/>
              <a:chOff x="4080305" y="3022600"/>
              <a:chExt cx="1032077" cy="1367770"/>
            </a:xfrm>
          </p:grpSpPr>
          <p:sp>
            <p:nvSpPr>
              <p:cNvPr id="30" name="TextBox 26"/>
              <p:cNvSpPr txBox="1"/>
              <p:nvPr/>
            </p:nvSpPr>
            <p:spPr>
              <a:xfrm>
                <a:off x="4080305" y="3867150"/>
                <a:ext cx="1032077" cy="52322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User  or</a:t>
                </a:r>
              </a:p>
              <a:p>
                <a:pPr algn="ctr"/>
                <a:r>
                  <a:rPr lang="en-US" sz="1400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User Group</a:t>
                </a:r>
              </a:p>
            </p:txBody>
          </p:sp>
          <p:pic>
            <p:nvPicPr>
              <p:cNvPr id="31" name="Picture 2" descr="E:\personal\mnk\images\icons\sales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165600" y="3022600"/>
                <a:ext cx="812800" cy="812800"/>
              </a:xfrm>
              <a:prstGeom prst="rect">
                <a:avLst/>
              </a:prstGeom>
              <a:noFill/>
            </p:spPr>
          </p:pic>
        </p:grpSp>
        <p:grpSp>
          <p:nvGrpSpPr>
            <p:cNvPr id="23" name="Group 34"/>
            <p:cNvGrpSpPr/>
            <p:nvPr/>
          </p:nvGrpSpPr>
          <p:grpSpPr>
            <a:xfrm>
              <a:off x="2129221" y="2971800"/>
              <a:ext cx="1736886" cy="1418570"/>
              <a:chOff x="2129221" y="2971800"/>
              <a:chExt cx="1736886" cy="1418570"/>
            </a:xfrm>
          </p:grpSpPr>
          <p:sp>
            <p:nvSpPr>
              <p:cNvPr id="24" name="TextBox 24"/>
              <p:cNvSpPr txBox="1"/>
              <p:nvPr/>
            </p:nvSpPr>
            <p:spPr>
              <a:xfrm>
                <a:off x="2129221" y="3867150"/>
                <a:ext cx="1736886" cy="52322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Application or </a:t>
                </a:r>
              </a:p>
              <a:p>
                <a:pPr algn="ctr"/>
                <a:r>
                  <a:rPr lang="en-US" sz="1400" b="1" dirty="0" smtClean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Application Category</a:t>
                </a:r>
              </a:p>
            </p:txBody>
          </p:sp>
          <p:grpSp>
            <p:nvGrpSpPr>
              <p:cNvPr id="25" name="Group 33"/>
              <p:cNvGrpSpPr/>
              <p:nvPr/>
            </p:nvGrpSpPr>
            <p:grpSpPr>
              <a:xfrm>
                <a:off x="2464264" y="2971800"/>
                <a:ext cx="1066800" cy="822325"/>
                <a:chOff x="2286000" y="2971800"/>
                <a:chExt cx="1066800" cy="822325"/>
              </a:xfrm>
            </p:grpSpPr>
            <p:pic>
              <p:nvPicPr>
                <p:cNvPr id="26" name="Picture 6" descr="E:\personal\mnk\images\icons\Bittorrent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2286000" y="3187700"/>
                  <a:ext cx="482600" cy="4826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27" name="Picture 7" descr="E:\personal\mnk\images\icons\Char.pn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2590800" y="2971800"/>
                  <a:ext cx="457200" cy="4572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28" name="Picture 8" descr="E:\personal\mnk\images\icons\Google-Talk.png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2819400" y="3162300"/>
                  <a:ext cx="533400" cy="5334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29" name="Picture 10" descr="E:\personal\mnk\images\icons\1269598371_Yahoo.png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2743200" y="3429000"/>
                  <a:ext cx="365125" cy="365125"/>
                </a:xfrm>
                <a:prstGeom prst="rect">
                  <a:avLst/>
                </a:prstGeom>
                <a:noFill/>
              </p:spPr>
            </p:pic>
          </p:grpSp>
        </p:grpSp>
      </p:grpSp>
      <p:sp>
        <p:nvSpPr>
          <p:cNvPr id="36" name="Rounded Rectangle 35"/>
          <p:cNvSpPr/>
          <p:nvPr/>
        </p:nvSpPr>
        <p:spPr>
          <a:xfrm>
            <a:off x="1219200" y="5241925"/>
            <a:ext cx="6629400" cy="1158875"/>
          </a:xfrm>
          <a:prstGeom prst="roundRect">
            <a:avLst>
              <a:gd name="adj" fmla="val 10215"/>
            </a:avLst>
          </a:prstGeom>
          <a:solidFill>
            <a:srgbClr val="FFC000"/>
          </a:solidFill>
          <a:ln w="1905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marL="115888" indent="-11588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600" b="1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</a:rPr>
              <a:t>In-House Security Capabilities</a:t>
            </a:r>
          </a:p>
          <a:p>
            <a:pPr marL="115888" indent="-11588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Wingdings" pitchFamily="2" charset="2"/>
              <a:buChar char="§"/>
              <a:defRPr/>
            </a:pPr>
            <a:r>
              <a:rPr lang="en-US" sz="1600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</a:rPr>
              <a:t>Faster turnaround time</a:t>
            </a:r>
          </a:p>
          <a:p>
            <a:pPr marL="115888" indent="-11588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600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</a:rPr>
              <a:t>   </a:t>
            </a:r>
            <a:r>
              <a:rPr lang="en-US" sz="1600" kern="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</a:rPr>
              <a:t>e.g</a:t>
            </a:r>
            <a:r>
              <a:rPr lang="en-US" sz="1600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</a:rPr>
              <a:t> Adding application signatures for new applications and  dynamic apps designed to work around network like </a:t>
            </a:r>
            <a:r>
              <a:rPr lang="en-US" sz="1600" kern="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</a:rPr>
              <a:t>UltraSurf</a:t>
            </a:r>
            <a:r>
              <a:rPr lang="en-US" sz="1600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</a:rPr>
              <a:t>.</a:t>
            </a:r>
            <a:endParaRPr lang="en-US" sz="1600" kern="0" dirty="0">
              <a:solidFill>
                <a:srgbClr val="000000">
                  <a:lumMod val="85000"/>
                  <a:lumOff val="15000"/>
                </a:srgbClr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C:\Documents and Settings\pankaj.chauhan\Desktop\shadow0001.png"/>
          <p:cNvPicPr>
            <a:picLocks noChangeAspect="1" noChangeArrowheads="1"/>
          </p:cNvPicPr>
          <p:nvPr/>
        </p:nvPicPr>
        <p:blipFill>
          <a:blip r:embed="rId2" cstate="print"/>
          <a:srcRect l="30941" r="9172" b="41190"/>
          <a:stretch>
            <a:fillRect/>
          </a:stretch>
        </p:blipFill>
        <p:spPr bwMode="auto">
          <a:xfrm>
            <a:off x="0" y="3886200"/>
            <a:ext cx="9144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Picture 2" descr="C:\Documents and Settings\pankaj.chauhan\Desktop\Targeted Attacks ne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9004" y="3495186"/>
            <a:ext cx="3053196" cy="1991214"/>
          </a:xfrm>
          <a:prstGeom prst="rect">
            <a:avLst/>
          </a:prstGeom>
          <a:noFill/>
        </p:spPr>
      </p:pic>
      <p:grpSp>
        <p:nvGrpSpPr>
          <p:cNvPr id="2" name="Group 80"/>
          <p:cNvGrpSpPr/>
          <p:nvPr/>
        </p:nvGrpSpPr>
        <p:grpSpPr>
          <a:xfrm>
            <a:off x="3886200" y="4191000"/>
            <a:ext cx="989013" cy="989012"/>
            <a:chOff x="5975138" y="5029200"/>
            <a:chExt cx="989013" cy="989012"/>
          </a:xfrm>
        </p:grpSpPr>
        <p:pic>
          <p:nvPicPr>
            <p:cNvPr id="111" name="Picture 11" descr="Picture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75138" y="5029200"/>
              <a:ext cx="989013" cy="989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6" name="Rectangle 115"/>
            <p:cNvSpPr/>
            <p:nvPr/>
          </p:nvSpPr>
          <p:spPr>
            <a:xfrm>
              <a:off x="6019644" y="5267492"/>
              <a:ext cx="900000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Blocked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Websites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b="1" kern="0" dirty="0" smtClean="0">
                  <a:solidFill>
                    <a:sysClr val="window" lastClr="FFFFFF"/>
                  </a:solidFill>
                  <a:latin typeface="Calibri" panose="020F0502020204030204" pitchFamily="34" charset="0"/>
                  <a:cs typeface="+mn-cs"/>
                </a:rPr>
                <a:t>HTTP /HTTPS</a:t>
              </a:r>
              <a:endPara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</p:grpSp>
      <p:grpSp>
        <p:nvGrpSpPr>
          <p:cNvPr id="3" name="Group 69"/>
          <p:cNvGrpSpPr/>
          <p:nvPr/>
        </p:nvGrpSpPr>
        <p:grpSpPr>
          <a:xfrm>
            <a:off x="3872345" y="4191000"/>
            <a:ext cx="990600" cy="990600"/>
            <a:chOff x="4876800" y="4171950"/>
            <a:chExt cx="990600" cy="990600"/>
          </a:xfrm>
        </p:grpSpPr>
        <p:pic>
          <p:nvPicPr>
            <p:cNvPr id="98" name="Picture 97" descr="1268304150_Ne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76800" y="4171950"/>
              <a:ext cx="9906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5" name="Rectangle 104"/>
            <p:cNvSpPr/>
            <p:nvPr/>
          </p:nvSpPr>
          <p:spPr>
            <a:xfrm>
              <a:off x="5029200" y="4484043"/>
              <a:ext cx="68580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Website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b="1" kern="0" dirty="0" smtClean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 pitchFamily="34" charset="0"/>
                </a:rPr>
                <a:t>HTTP /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b="1" kern="0" dirty="0" smtClean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 pitchFamily="34" charset="0"/>
                </a:rPr>
                <a:t>HTTPS</a:t>
              </a:r>
            </a:p>
          </p:txBody>
        </p:sp>
      </p:grp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274850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indent="-231775"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Web &amp; Content Filtering</a:t>
            </a:r>
            <a:endParaRPr lang="en-US" sz="2000" b="1" dirty="0">
              <a:solidFill>
                <a:srgbClr val="474747"/>
              </a:solidFill>
              <a:latin typeface="Calibri" panose="020F050202020403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4640000">
            <a:off x="4469816" y="2698832"/>
            <a:ext cx="1702156" cy="2327048"/>
          </a:xfrm>
          <a:prstGeom prst="triangle">
            <a:avLst/>
          </a:prstGeom>
          <a:gradFill flip="none" rotWithShape="1">
            <a:gsLst>
              <a:gs pos="0">
                <a:sysClr val="window" lastClr="FFFFFF">
                  <a:alpha val="0"/>
                </a:sysClr>
              </a:gs>
              <a:gs pos="100000">
                <a:sysClr val="window" lastClr="FFFFFF"/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58" name="Picture 3" descr="C:\Documents and Settings\pankaj.chauhan\Desktop\Web &amp; Content Filtering - NG app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6940" y="2667000"/>
            <a:ext cx="1645920" cy="1477857"/>
          </a:xfrm>
          <a:prstGeom prst="rect">
            <a:avLst/>
          </a:prstGeom>
          <a:noFill/>
        </p:spPr>
      </p:pic>
      <p:pic>
        <p:nvPicPr>
          <p:cNvPr id="59" name="Picture 58" descr="1268304150_N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5375" y="4181475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62"/>
          <p:cNvGrpSpPr/>
          <p:nvPr/>
        </p:nvGrpSpPr>
        <p:grpSpPr>
          <a:xfrm>
            <a:off x="3867150" y="4194002"/>
            <a:ext cx="990600" cy="984596"/>
            <a:chOff x="4876800" y="1917527"/>
            <a:chExt cx="990600" cy="984596"/>
          </a:xfrm>
        </p:grpSpPr>
        <p:pic>
          <p:nvPicPr>
            <p:cNvPr id="64" name="Picture 63" descr="1268304150_New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4876800" y="1917527"/>
              <a:ext cx="990600" cy="984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" name="Rectangle 64"/>
            <p:cNvSpPr/>
            <p:nvPr/>
          </p:nvSpPr>
          <p:spPr>
            <a:xfrm>
              <a:off x="5007258" y="2109743"/>
              <a:ext cx="70243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</a:rPr>
                <a:t>Allowed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</a:rPr>
                <a:t>Websites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50" b="1" kern="0" dirty="0" smtClean="0">
                  <a:latin typeface="Calibri" panose="020F0502020204030204" pitchFamily="34" charset="0"/>
                </a:rPr>
                <a:t>HTTP/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</a:rPr>
                <a:t>HTTPS</a:t>
              </a:r>
            </a:p>
          </p:txBody>
        </p:sp>
      </p:grpSp>
      <p:pic>
        <p:nvPicPr>
          <p:cNvPr id="66" name="Picture 65" descr="1268304150_N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5375" y="4181475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66"/>
          <p:cNvGrpSpPr/>
          <p:nvPr/>
        </p:nvGrpSpPr>
        <p:grpSpPr>
          <a:xfrm>
            <a:off x="3867150" y="4191000"/>
            <a:ext cx="989013" cy="989012"/>
            <a:chOff x="4206240" y="5029200"/>
            <a:chExt cx="989013" cy="989012"/>
          </a:xfrm>
        </p:grpSpPr>
        <p:pic>
          <p:nvPicPr>
            <p:cNvPr id="68" name="Picture 11" descr="Picture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06240" y="5029200"/>
              <a:ext cx="989013" cy="989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" name="Rectangle 68"/>
            <p:cNvSpPr/>
            <p:nvPr/>
          </p:nvSpPr>
          <p:spPr>
            <a:xfrm>
              <a:off x="4421435" y="5341293"/>
              <a:ext cx="56021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Web 2.0</a:t>
              </a:r>
            </a:p>
          </p:txBody>
        </p:sp>
      </p:grpSp>
      <p:grpSp>
        <p:nvGrpSpPr>
          <p:cNvPr id="7" name="Group 69"/>
          <p:cNvGrpSpPr/>
          <p:nvPr/>
        </p:nvGrpSpPr>
        <p:grpSpPr>
          <a:xfrm>
            <a:off x="3867150" y="4191000"/>
            <a:ext cx="990600" cy="990600"/>
            <a:chOff x="4876800" y="4171950"/>
            <a:chExt cx="990600" cy="990600"/>
          </a:xfrm>
        </p:grpSpPr>
        <p:pic>
          <p:nvPicPr>
            <p:cNvPr id="71" name="Picture 70" descr="1268304150_Ne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76800" y="4171950"/>
              <a:ext cx="9906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" name="Rectangle 71"/>
            <p:cNvSpPr/>
            <p:nvPr/>
          </p:nvSpPr>
          <p:spPr>
            <a:xfrm>
              <a:off x="5091995" y="4484043"/>
              <a:ext cx="56021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Web 2.0</a:t>
              </a:r>
            </a:p>
          </p:txBody>
        </p:sp>
      </p:grpSp>
      <p:pic>
        <p:nvPicPr>
          <p:cNvPr id="73" name="Picture 72" descr="1268304150_N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5375" y="4181475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3"/>
          <p:cNvGrpSpPr/>
          <p:nvPr/>
        </p:nvGrpSpPr>
        <p:grpSpPr>
          <a:xfrm>
            <a:off x="3867150" y="4191000"/>
            <a:ext cx="989013" cy="989012"/>
            <a:chOff x="5090689" y="5029200"/>
            <a:chExt cx="989013" cy="989012"/>
          </a:xfrm>
        </p:grpSpPr>
        <p:pic>
          <p:nvPicPr>
            <p:cNvPr id="75" name="Picture 11" descr="Picture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90689" y="5029200"/>
              <a:ext cx="989013" cy="989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" name="Rectangle 75"/>
            <p:cNvSpPr/>
            <p:nvPr/>
          </p:nvSpPr>
          <p:spPr>
            <a:xfrm>
              <a:off x="5204460" y="5259930"/>
              <a:ext cx="76200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Google cache pages</a:t>
              </a:r>
            </a:p>
          </p:txBody>
        </p:sp>
      </p:grpSp>
      <p:grpSp>
        <p:nvGrpSpPr>
          <p:cNvPr id="9" name="Group 76"/>
          <p:cNvGrpSpPr/>
          <p:nvPr/>
        </p:nvGrpSpPr>
        <p:grpSpPr>
          <a:xfrm>
            <a:off x="3867150" y="4191000"/>
            <a:ext cx="990600" cy="990600"/>
            <a:chOff x="6553200" y="914400"/>
            <a:chExt cx="990600" cy="990600"/>
          </a:xfrm>
        </p:grpSpPr>
        <p:pic>
          <p:nvPicPr>
            <p:cNvPr id="78" name="Picture 77" descr="1268304150_Ne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53200" y="914400"/>
              <a:ext cx="9906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9" name="Rectangle 78"/>
            <p:cNvSpPr/>
            <p:nvPr/>
          </p:nvSpPr>
          <p:spPr>
            <a:xfrm>
              <a:off x="6667500" y="1145130"/>
              <a:ext cx="76200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Google cache pages</a:t>
              </a:r>
            </a:p>
          </p:txBody>
        </p:sp>
      </p:grpSp>
      <p:pic>
        <p:nvPicPr>
          <p:cNvPr id="80" name="Picture 79" descr="1268304150_N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5375" y="4181475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80"/>
          <p:cNvGrpSpPr/>
          <p:nvPr/>
        </p:nvGrpSpPr>
        <p:grpSpPr>
          <a:xfrm>
            <a:off x="3867150" y="4191000"/>
            <a:ext cx="989013" cy="989012"/>
            <a:chOff x="5975138" y="5029200"/>
            <a:chExt cx="989013" cy="989012"/>
          </a:xfrm>
        </p:grpSpPr>
        <p:pic>
          <p:nvPicPr>
            <p:cNvPr id="82" name="Picture 11" descr="Picture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75138" y="5029200"/>
              <a:ext cx="989013" cy="989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" name="Rectangle 82"/>
            <p:cNvSpPr/>
            <p:nvPr/>
          </p:nvSpPr>
          <p:spPr>
            <a:xfrm>
              <a:off x="6019644" y="5309057"/>
              <a:ext cx="90000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Embedded </a:t>
              </a: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URLs</a:t>
              </a:r>
            </a:p>
          </p:txBody>
        </p:sp>
      </p:grpSp>
      <p:grpSp>
        <p:nvGrpSpPr>
          <p:cNvPr id="11" name="Group 83"/>
          <p:cNvGrpSpPr/>
          <p:nvPr/>
        </p:nvGrpSpPr>
        <p:grpSpPr>
          <a:xfrm>
            <a:off x="3867150" y="4191000"/>
            <a:ext cx="990600" cy="990600"/>
            <a:chOff x="6553200" y="2052221"/>
            <a:chExt cx="990600" cy="990600"/>
          </a:xfrm>
        </p:grpSpPr>
        <p:pic>
          <p:nvPicPr>
            <p:cNvPr id="85" name="Picture 84" descr="1268304150_Ne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53200" y="2052221"/>
              <a:ext cx="9906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" name="Rectangle 85"/>
            <p:cNvSpPr/>
            <p:nvPr/>
          </p:nvSpPr>
          <p:spPr>
            <a:xfrm>
              <a:off x="6598500" y="2332078"/>
              <a:ext cx="900000" cy="4231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Embedded</a:t>
              </a:r>
              <a:endPara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URLs</a:t>
              </a:r>
            </a:p>
          </p:txBody>
        </p:sp>
      </p:grpSp>
      <p:pic>
        <p:nvPicPr>
          <p:cNvPr id="87" name="Picture 86" descr="1268304150_N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5375" y="4181475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Group 87"/>
          <p:cNvGrpSpPr/>
          <p:nvPr/>
        </p:nvGrpSpPr>
        <p:grpSpPr>
          <a:xfrm>
            <a:off x="3867150" y="4191000"/>
            <a:ext cx="989013" cy="989012"/>
            <a:chOff x="6859587" y="5029200"/>
            <a:chExt cx="989013" cy="989012"/>
          </a:xfrm>
        </p:grpSpPr>
        <p:pic>
          <p:nvPicPr>
            <p:cNvPr id="89" name="Picture 11" descr="Picture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59587" y="5029200"/>
              <a:ext cx="989013" cy="989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0" name="Rectangle 89"/>
            <p:cNvSpPr/>
            <p:nvPr/>
          </p:nvSpPr>
          <p:spPr>
            <a:xfrm>
              <a:off x="6972300" y="5259930"/>
              <a:ext cx="76200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Malware hosting sites</a:t>
              </a:r>
            </a:p>
          </p:txBody>
        </p:sp>
      </p:grpSp>
      <p:grpSp>
        <p:nvGrpSpPr>
          <p:cNvPr id="13" name="Group 90"/>
          <p:cNvGrpSpPr/>
          <p:nvPr/>
        </p:nvGrpSpPr>
        <p:grpSpPr>
          <a:xfrm>
            <a:off x="3867150" y="4191000"/>
            <a:ext cx="990600" cy="990600"/>
            <a:chOff x="6553200" y="3079071"/>
            <a:chExt cx="990600" cy="990600"/>
          </a:xfrm>
        </p:grpSpPr>
        <p:pic>
          <p:nvPicPr>
            <p:cNvPr id="92" name="Picture 91" descr="1268304150_Ne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53200" y="3079071"/>
              <a:ext cx="9906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3" name="Rectangle 92"/>
            <p:cNvSpPr/>
            <p:nvPr/>
          </p:nvSpPr>
          <p:spPr>
            <a:xfrm>
              <a:off x="6667500" y="3309801"/>
              <a:ext cx="76200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Calibri" panose="020F0502020204030204" pitchFamily="34" charset="0"/>
                  <a:cs typeface="+mn-cs"/>
                </a:rPr>
                <a:t>Malware hosting sites</a:t>
              </a:r>
            </a:p>
          </p:txBody>
        </p:sp>
      </p:grpSp>
      <p:pic>
        <p:nvPicPr>
          <p:cNvPr id="94" name="Picture 93" descr="1268304150_N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5375" y="4181475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" name="Picture 2" descr="E:\pankaj\row_material\icon\laptop-uesr ico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8074" y="3505200"/>
            <a:ext cx="1887326" cy="1676400"/>
          </a:xfrm>
          <a:prstGeom prst="rect">
            <a:avLst/>
          </a:prstGeom>
          <a:noFill/>
        </p:spPr>
      </p:pic>
      <p:sp>
        <p:nvSpPr>
          <p:cNvPr id="100" name="Rounded Rectangle 99"/>
          <p:cNvSpPr/>
          <p:nvPr/>
        </p:nvSpPr>
        <p:spPr>
          <a:xfrm>
            <a:off x="1981200" y="914400"/>
            <a:ext cx="5181600" cy="685800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tint val="66000"/>
                  <a:satMod val="160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tint val="66000"/>
                  <a:satMod val="16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Industry’s most comprehensive URL database</a:t>
            </a:r>
          </a:p>
          <a:p>
            <a:pPr algn="ctr"/>
            <a:r>
              <a:rPr lang="en-US" sz="1600" b="1" dirty="0" smtClean="0">
                <a:latin typeface="Calibri" panose="020F0502020204030204" pitchFamily="34" charset="0"/>
              </a:rPr>
              <a:t>100 million+ URLs in 89+ categories</a:t>
            </a:r>
            <a:endParaRPr lang="en-IN" sz="1600" b="1" dirty="0">
              <a:latin typeface="Calibri" panose="020F0502020204030204" pitchFamily="34" charset="0"/>
            </a:endParaRPr>
          </a:p>
        </p:txBody>
      </p:sp>
      <p:grpSp>
        <p:nvGrpSpPr>
          <p:cNvPr id="14" name="Group 53"/>
          <p:cNvGrpSpPr/>
          <p:nvPr/>
        </p:nvGrpSpPr>
        <p:grpSpPr>
          <a:xfrm>
            <a:off x="471055" y="1776348"/>
            <a:ext cx="5167745" cy="338554"/>
            <a:chOff x="547255" y="2019245"/>
            <a:chExt cx="5167745" cy="338554"/>
          </a:xfrm>
        </p:grpSpPr>
        <p:sp>
          <p:nvSpPr>
            <p:cNvPr id="50" name="TextBox 49"/>
            <p:cNvSpPr txBox="1"/>
            <p:nvPr/>
          </p:nvSpPr>
          <p:spPr>
            <a:xfrm>
              <a:off x="709945" y="2019245"/>
              <a:ext cx="50050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"/>
                </a:spcBef>
              </a:pPr>
              <a:r>
                <a:rPr lang="en-US" sz="1600" dirty="0" smtClean="0">
                  <a:latin typeface="Calibri" panose="020F0502020204030204" pitchFamily="34" charset="0"/>
                  <a:cs typeface="Calibri" pitchFamily="34" charset="0"/>
                </a:rPr>
                <a:t>Controls access to HTTP/HTTPS websites</a:t>
              </a:r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547255" y="2135427"/>
              <a:ext cx="137160" cy="1371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</p:grpSp>
      <p:grpSp>
        <p:nvGrpSpPr>
          <p:cNvPr id="15" name="Group 59"/>
          <p:cNvGrpSpPr/>
          <p:nvPr/>
        </p:nvGrpSpPr>
        <p:grpSpPr>
          <a:xfrm>
            <a:off x="471055" y="2069648"/>
            <a:ext cx="5167745" cy="338554"/>
            <a:chOff x="547255" y="2019245"/>
            <a:chExt cx="5167745" cy="338554"/>
          </a:xfrm>
        </p:grpSpPr>
        <p:sp>
          <p:nvSpPr>
            <p:cNvPr id="61" name="TextBox 60"/>
            <p:cNvSpPr txBox="1"/>
            <p:nvPr/>
          </p:nvSpPr>
          <p:spPr>
            <a:xfrm>
              <a:off x="709945" y="2019245"/>
              <a:ext cx="50050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"/>
                </a:spcBef>
              </a:pPr>
              <a:r>
                <a:rPr lang="en-US" sz="1600" dirty="0" smtClean="0">
                  <a:latin typeface="Calibri" panose="020F0502020204030204" pitchFamily="34" charset="0"/>
                  <a:cs typeface="Calibri" pitchFamily="34" charset="0"/>
                </a:rPr>
                <a:t>Blocks Google Cache pages</a:t>
              </a:r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547255" y="2098522"/>
              <a:ext cx="137160" cy="1371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</p:grpSp>
      <p:grpSp>
        <p:nvGrpSpPr>
          <p:cNvPr id="16" name="Group 62"/>
          <p:cNvGrpSpPr/>
          <p:nvPr/>
        </p:nvGrpSpPr>
        <p:grpSpPr>
          <a:xfrm>
            <a:off x="471055" y="2362948"/>
            <a:ext cx="5167745" cy="338554"/>
            <a:chOff x="547255" y="2019245"/>
            <a:chExt cx="5167745" cy="338554"/>
          </a:xfrm>
        </p:grpSpPr>
        <p:sp>
          <p:nvSpPr>
            <p:cNvPr id="67" name="TextBox 66"/>
            <p:cNvSpPr txBox="1"/>
            <p:nvPr/>
          </p:nvSpPr>
          <p:spPr>
            <a:xfrm>
              <a:off x="709945" y="2019245"/>
              <a:ext cx="50050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"/>
                </a:spcBef>
              </a:pPr>
              <a:r>
                <a:rPr lang="en-US" sz="1600" dirty="0" smtClean="0">
                  <a:latin typeface="Calibri" panose="020F0502020204030204" pitchFamily="34" charset="0"/>
                  <a:cs typeface="Calibri" pitchFamily="34" charset="0"/>
                </a:rPr>
                <a:t>Blocks Embedded URLs</a:t>
              </a:r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547255" y="2098522"/>
              <a:ext cx="137160" cy="1371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</p:grpSp>
      <p:grpSp>
        <p:nvGrpSpPr>
          <p:cNvPr id="17" name="Group 73"/>
          <p:cNvGrpSpPr/>
          <p:nvPr/>
        </p:nvGrpSpPr>
        <p:grpSpPr>
          <a:xfrm>
            <a:off x="471055" y="2949548"/>
            <a:ext cx="5167745" cy="338554"/>
            <a:chOff x="547255" y="2019245"/>
            <a:chExt cx="5167745" cy="338554"/>
          </a:xfrm>
        </p:grpSpPr>
        <p:sp>
          <p:nvSpPr>
            <p:cNvPr id="77" name="TextBox 76"/>
            <p:cNvSpPr txBox="1"/>
            <p:nvPr/>
          </p:nvSpPr>
          <p:spPr>
            <a:xfrm>
              <a:off x="709945" y="2019245"/>
              <a:ext cx="50050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"/>
                </a:spcBef>
              </a:pPr>
              <a:r>
                <a:rPr lang="en-US" sz="1600" dirty="0" smtClean="0">
                  <a:latin typeface="Calibri" panose="020F0502020204030204" pitchFamily="34" charset="0"/>
                  <a:cs typeface="Calibri" pitchFamily="34" charset="0"/>
                </a:rPr>
                <a:t>Detects &amp; Blocks Third Party Proxy and Tunneling sites</a:t>
              </a:r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547255" y="2098522"/>
              <a:ext cx="137160" cy="1371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</p:grpSp>
      <p:grpSp>
        <p:nvGrpSpPr>
          <p:cNvPr id="18" name="Group 83"/>
          <p:cNvGrpSpPr/>
          <p:nvPr/>
        </p:nvGrpSpPr>
        <p:grpSpPr>
          <a:xfrm>
            <a:off x="471055" y="3242846"/>
            <a:ext cx="5167745" cy="338554"/>
            <a:chOff x="547255" y="2019245"/>
            <a:chExt cx="5167745" cy="338554"/>
          </a:xfrm>
        </p:grpSpPr>
        <p:sp>
          <p:nvSpPr>
            <p:cNvPr id="88" name="TextBox 87"/>
            <p:cNvSpPr txBox="1"/>
            <p:nvPr/>
          </p:nvSpPr>
          <p:spPr>
            <a:xfrm>
              <a:off x="709945" y="2019245"/>
              <a:ext cx="50050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"/>
                </a:spcBef>
              </a:pPr>
              <a:r>
                <a:rPr lang="en-US" sz="1600" dirty="0" smtClean="0">
                  <a:latin typeface="Calibri" panose="020F0502020204030204" pitchFamily="34" charset="0"/>
                  <a:cs typeface="Calibri" pitchFamily="34" charset="0"/>
                </a:rPr>
                <a:t>Filters Web 2.0 content</a:t>
              </a:r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547255" y="2098522"/>
              <a:ext cx="137160" cy="1371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</p:grpSp>
      <p:grpSp>
        <p:nvGrpSpPr>
          <p:cNvPr id="19" name="Group 62"/>
          <p:cNvGrpSpPr/>
          <p:nvPr/>
        </p:nvGrpSpPr>
        <p:grpSpPr>
          <a:xfrm>
            <a:off x="3856704" y="4194002"/>
            <a:ext cx="990600" cy="984596"/>
            <a:chOff x="4876800" y="1917527"/>
            <a:chExt cx="990600" cy="984596"/>
          </a:xfrm>
        </p:grpSpPr>
        <p:pic>
          <p:nvPicPr>
            <p:cNvPr id="101" name="Picture 100" descr="1268304150_New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4876800" y="1917527"/>
              <a:ext cx="990600" cy="984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" name="Rectangle 103"/>
            <p:cNvSpPr/>
            <p:nvPr/>
          </p:nvSpPr>
          <p:spPr>
            <a:xfrm>
              <a:off x="5142710" y="2194382"/>
              <a:ext cx="458780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kern="0" dirty="0" smtClean="0">
                  <a:latin typeface="Calibri" panose="020F0502020204030204" pitchFamily="34" charset="0"/>
                </a:rPr>
                <a:t>Web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kern="0" dirty="0" smtClean="0">
                  <a:latin typeface="Calibri" panose="020F0502020204030204" pitchFamily="34" charset="0"/>
                </a:rPr>
                <a:t>2.0</a:t>
              </a:r>
            </a:p>
          </p:txBody>
        </p:sp>
      </p:grpSp>
      <p:grpSp>
        <p:nvGrpSpPr>
          <p:cNvPr id="20" name="Group 104"/>
          <p:cNvGrpSpPr/>
          <p:nvPr/>
        </p:nvGrpSpPr>
        <p:grpSpPr>
          <a:xfrm>
            <a:off x="471055" y="2656248"/>
            <a:ext cx="5167745" cy="338554"/>
            <a:chOff x="547255" y="2019245"/>
            <a:chExt cx="5167745" cy="338554"/>
          </a:xfrm>
        </p:grpSpPr>
        <p:sp>
          <p:nvSpPr>
            <p:cNvPr id="106" name="TextBox 105"/>
            <p:cNvSpPr txBox="1"/>
            <p:nvPr/>
          </p:nvSpPr>
          <p:spPr>
            <a:xfrm>
              <a:off x="709945" y="2019245"/>
              <a:ext cx="50050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50"/>
                </a:spcBef>
              </a:pPr>
              <a:r>
                <a:rPr lang="en-US" sz="1600" dirty="0" smtClean="0">
                  <a:latin typeface="Calibri" panose="020F0502020204030204" pitchFamily="34" charset="0"/>
                  <a:cs typeface="Calibri" pitchFamily="34" charset="0"/>
                </a:rPr>
                <a:t>Blocks Malware hosting sites</a:t>
              </a:r>
              <a:endParaRPr lang="en-US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547255" y="2098522"/>
              <a:ext cx="137160" cy="13716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</p:grpSp>
      <p:grpSp>
        <p:nvGrpSpPr>
          <p:cNvPr id="21" name="Group 90"/>
          <p:cNvGrpSpPr/>
          <p:nvPr/>
        </p:nvGrpSpPr>
        <p:grpSpPr>
          <a:xfrm>
            <a:off x="3856704" y="4195785"/>
            <a:ext cx="990600" cy="990600"/>
            <a:chOff x="6553200" y="3083856"/>
            <a:chExt cx="990600" cy="990600"/>
          </a:xfrm>
        </p:grpSpPr>
        <p:pic>
          <p:nvPicPr>
            <p:cNvPr id="109" name="Picture 108" descr="1268304150_New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53200" y="3083856"/>
              <a:ext cx="9906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0" name="Rectangle 109"/>
            <p:cNvSpPr/>
            <p:nvPr/>
          </p:nvSpPr>
          <p:spPr>
            <a:xfrm>
              <a:off x="6616500" y="3194436"/>
              <a:ext cx="86400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kern="0" dirty="0" smtClean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 pitchFamily="34" charset="0"/>
                  <a:cs typeface="+mn-cs"/>
                </a:rPr>
                <a:t>Proxy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kern="0" dirty="0" smtClean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 pitchFamily="34" charset="0"/>
                  <a:cs typeface="+mn-cs"/>
                </a:rPr>
                <a:t>&amp; Tunneling sites</a:t>
              </a:r>
            </a:p>
          </p:txBody>
        </p:sp>
      </p:grpSp>
      <p:grpSp>
        <p:nvGrpSpPr>
          <p:cNvPr id="22" name="Group 87"/>
          <p:cNvGrpSpPr/>
          <p:nvPr/>
        </p:nvGrpSpPr>
        <p:grpSpPr>
          <a:xfrm>
            <a:off x="3858291" y="4191000"/>
            <a:ext cx="989013" cy="989012"/>
            <a:chOff x="6859587" y="5029200"/>
            <a:chExt cx="989013" cy="989012"/>
          </a:xfrm>
        </p:grpSpPr>
        <p:pic>
          <p:nvPicPr>
            <p:cNvPr id="112" name="Picture 11" descr="Picture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59587" y="5029200"/>
              <a:ext cx="989013" cy="989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4" name="Rectangle 113"/>
            <p:cNvSpPr/>
            <p:nvPr/>
          </p:nvSpPr>
          <p:spPr>
            <a:xfrm>
              <a:off x="6922093" y="5131291"/>
              <a:ext cx="864000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kern="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Proxy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b="1" kern="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&amp; Tunneling sites</a:t>
              </a:r>
            </a:p>
          </p:txBody>
        </p:sp>
      </p:grpSp>
      <p:pic>
        <p:nvPicPr>
          <p:cNvPr id="115" name="Picture 114" descr="1268304150_N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1548" y="41910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" name="Picture 34" descr="diagram-creste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" y="4051300"/>
            <a:ext cx="18288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" name="Text Box 35"/>
          <p:cNvSpPr txBox="1">
            <a:spLocks noChangeArrowheads="1"/>
          </p:cNvSpPr>
          <p:nvPr/>
        </p:nvSpPr>
        <p:spPr bwMode="auto">
          <a:xfrm>
            <a:off x="965200" y="4521200"/>
            <a:ext cx="79060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rPr>
              <a:t>Internet</a:t>
            </a:r>
          </a:p>
        </p:txBody>
      </p:sp>
      <p:pic>
        <p:nvPicPr>
          <p:cNvPr id="95" name="Picture 38" descr="C:\Documents and Settings\pankaj.chauhan\Desktop\Application Prioritization image\Page 1_r63_c25.png"/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4286250" y="4052559"/>
            <a:ext cx="590550" cy="59564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Rectangle 136"/>
          <p:cNvSpPr/>
          <p:nvPr/>
        </p:nvSpPr>
        <p:spPr>
          <a:xfrm>
            <a:off x="0" y="762000"/>
            <a:ext cx="9144000" cy="5791200"/>
          </a:xfrm>
          <a:prstGeom prst="rect">
            <a:avLst/>
          </a:prstGeom>
          <a:solidFill>
            <a:schemeClr val="tx1">
              <a:lumMod val="95000"/>
              <a:lumOff val="5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grpSp>
        <p:nvGrpSpPr>
          <p:cNvPr id="23" name="Group 43"/>
          <p:cNvGrpSpPr/>
          <p:nvPr/>
        </p:nvGrpSpPr>
        <p:grpSpPr>
          <a:xfrm>
            <a:off x="1447800" y="1447800"/>
            <a:ext cx="6248400" cy="2171700"/>
            <a:chOff x="1752600" y="2324100"/>
            <a:chExt cx="6248400" cy="2171700"/>
          </a:xfrm>
        </p:grpSpPr>
        <p:sp>
          <p:nvSpPr>
            <p:cNvPr id="139" name="Rounded Rectangle 138"/>
            <p:cNvSpPr/>
            <p:nvPr/>
          </p:nvSpPr>
          <p:spPr>
            <a:xfrm>
              <a:off x="1752600" y="2324100"/>
              <a:ext cx="6248400" cy="2171700"/>
            </a:xfrm>
            <a:prstGeom prst="roundRect">
              <a:avLst>
                <a:gd name="adj" fmla="val 6368"/>
              </a:avLst>
            </a:prstGeom>
            <a:ln>
              <a:solidFill>
                <a:srgbClr val="D9D9D9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3256549" y="2495490"/>
              <a:ext cx="32405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latin typeface="Calibri" panose="020F0502020204030204" pitchFamily="34" charset="0"/>
                </a:rPr>
                <a:t>Control over combination of </a:t>
              </a:r>
            </a:p>
          </p:txBody>
        </p:sp>
        <p:grpSp>
          <p:nvGrpSpPr>
            <p:cNvPr id="24" name="Group 36"/>
            <p:cNvGrpSpPr/>
            <p:nvPr/>
          </p:nvGrpSpPr>
          <p:grpSpPr>
            <a:xfrm>
              <a:off x="5391560" y="2971800"/>
              <a:ext cx="978153" cy="1372540"/>
              <a:chOff x="5391560" y="2971800"/>
              <a:chExt cx="978153" cy="1372540"/>
            </a:xfrm>
          </p:grpSpPr>
          <p:sp>
            <p:nvSpPr>
              <p:cNvPr id="151" name="TextBox 27"/>
              <p:cNvSpPr txBox="1"/>
              <p:nvPr/>
            </p:nvSpPr>
            <p:spPr>
              <a:xfrm>
                <a:off x="5391560" y="3821120"/>
                <a:ext cx="978153" cy="52322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marL="231775" indent="-231775">
                  <a:lnSpc>
                    <a:spcPct val="200000"/>
                  </a:lnSpc>
                  <a:buClr>
                    <a:schemeClr val="tx1">
                      <a:lumMod val="65000"/>
                      <a:lumOff val="35000"/>
                    </a:schemeClr>
                  </a:buClr>
                </a:pPr>
                <a:r>
                  <a:rPr lang="en-US" sz="1400" dirty="0" smtClean="0">
                    <a:latin typeface="Calibri" panose="020F0502020204030204" pitchFamily="34" charset="0"/>
                  </a:rPr>
                  <a:t>Bandwidth</a:t>
                </a:r>
              </a:p>
            </p:txBody>
          </p:sp>
          <p:pic>
            <p:nvPicPr>
              <p:cNvPr id="152" name="Picture 3" descr="E:\personal\mnk\images\icons\mid.pn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5486400" y="2971800"/>
                <a:ext cx="858982" cy="914400"/>
              </a:xfrm>
              <a:prstGeom prst="rect">
                <a:avLst/>
              </a:prstGeom>
              <a:noFill/>
            </p:spPr>
          </p:pic>
        </p:grpSp>
        <p:grpSp>
          <p:nvGrpSpPr>
            <p:cNvPr id="25" name="Group 37"/>
            <p:cNvGrpSpPr/>
            <p:nvPr/>
          </p:nvGrpSpPr>
          <p:grpSpPr>
            <a:xfrm>
              <a:off x="6781800" y="3031331"/>
              <a:ext cx="795337" cy="1313009"/>
              <a:chOff x="6781800" y="3031331"/>
              <a:chExt cx="795337" cy="1313009"/>
            </a:xfrm>
          </p:grpSpPr>
          <p:sp>
            <p:nvSpPr>
              <p:cNvPr id="149" name="TextBox 28"/>
              <p:cNvSpPr txBox="1"/>
              <p:nvPr/>
            </p:nvSpPr>
            <p:spPr>
              <a:xfrm>
                <a:off x="6867820" y="3821120"/>
                <a:ext cx="660214" cy="52322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231775" indent="-231775">
                  <a:lnSpc>
                    <a:spcPct val="200000"/>
                  </a:lnSpc>
                  <a:buClr>
                    <a:schemeClr val="tx1">
                      <a:lumMod val="65000"/>
                      <a:lumOff val="35000"/>
                    </a:schemeClr>
                  </a:buClr>
                </a:pPr>
                <a:r>
                  <a:rPr lang="en-US" sz="1400" dirty="0" smtClean="0">
                    <a:latin typeface="Calibri" panose="020F0502020204030204" pitchFamily="34" charset="0"/>
                  </a:rPr>
                  <a:t>Time</a:t>
                </a:r>
              </a:p>
            </p:txBody>
          </p:sp>
          <p:pic>
            <p:nvPicPr>
              <p:cNvPr id="150" name="Picture 4" descr="E:\personal\mnk\images\icons\cairo-clock.pn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6781800" y="3031331"/>
                <a:ext cx="795337" cy="795337"/>
              </a:xfrm>
              <a:prstGeom prst="rect">
                <a:avLst/>
              </a:prstGeom>
              <a:noFill/>
            </p:spPr>
          </p:pic>
        </p:grpSp>
        <p:grpSp>
          <p:nvGrpSpPr>
            <p:cNvPr id="26" name="Group 38"/>
            <p:cNvGrpSpPr/>
            <p:nvPr/>
          </p:nvGrpSpPr>
          <p:grpSpPr>
            <a:xfrm>
              <a:off x="4086268" y="3022600"/>
              <a:ext cx="1020151" cy="1318469"/>
              <a:chOff x="4086268" y="3022600"/>
              <a:chExt cx="1020151" cy="1318469"/>
            </a:xfrm>
          </p:grpSpPr>
          <p:sp>
            <p:nvSpPr>
              <p:cNvPr id="147" name="TextBox 26"/>
              <p:cNvSpPr txBox="1"/>
              <p:nvPr/>
            </p:nvSpPr>
            <p:spPr>
              <a:xfrm>
                <a:off x="4086268" y="3817849"/>
                <a:ext cx="1020151" cy="523220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/>
                <a:r>
                  <a:rPr lang="en-US" sz="1400" dirty="0" smtClean="0">
                    <a:latin typeface="Calibri" panose="020F0502020204030204" pitchFamily="34" charset="0"/>
                  </a:rPr>
                  <a:t>User  or</a:t>
                </a:r>
              </a:p>
              <a:p>
                <a:pPr algn="ctr"/>
                <a:r>
                  <a:rPr lang="en-US" sz="1400" dirty="0" smtClean="0">
                    <a:latin typeface="Calibri" panose="020F0502020204030204" pitchFamily="34" charset="0"/>
                  </a:rPr>
                  <a:t>User Group</a:t>
                </a:r>
              </a:p>
            </p:txBody>
          </p:sp>
          <p:pic>
            <p:nvPicPr>
              <p:cNvPr id="148" name="Picture 2" descr="E:\personal\mnk\images\icons\sales.pn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165600" y="3022600"/>
                <a:ext cx="812800" cy="812800"/>
              </a:xfrm>
              <a:prstGeom prst="rect">
                <a:avLst/>
              </a:prstGeom>
              <a:noFill/>
            </p:spPr>
          </p:pic>
        </p:grpSp>
        <p:grpSp>
          <p:nvGrpSpPr>
            <p:cNvPr id="27" name="Group 34"/>
            <p:cNvGrpSpPr/>
            <p:nvPr/>
          </p:nvGrpSpPr>
          <p:grpSpPr>
            <a:xfrm>
              <a:off x="2270735" y="3113396"/>
              <a:ext cx="1453860" cy="1119952"/>
              <a:chOff x="2270735" y="3113396"/>
              <a:chExt cx="1453860" cy="1119952"/>
            </a:xfrm>
          </p:grpSpPr>
          <p:sp>
            <p:nvSpPr>
              <p:cNvPr id="145" name="TextBox 24"/>
              <p:cNvSpPr txBox="1"/>
              <p:nvPr/>
            </p:nvSpPr>
            <p:spPr>
              <a:xfrm>
                <a:off x="2270735" y="3925571"/>
                <a:ext cx="1453860" cy="307777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ctr"/>
                <a:r>
                  <a:rPr lang="en-US" sz="1400" dirty="0" smtClean="0">
                    <a:latin typeface="Calibri" panose="020F0502020204030204" pitchFamily="34" charset="0"/>
                  </a:rPr>
                  <a:t>Website category</a:t>
                </a:r>
              </a:p>
            </p:txBody>
          </p:sp>
          <p:pic>
            <p:nvPicPr>
              <p:cNvPr id="146" name="Picture 10" descr="E:\personal\mnk\images\icons\1269598371_Yahoo.png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 b="25000"/>
              <a:stretch>
                <a:fillRect/>
              </a:stretch>
            </p:blipFill>
            <p:spPr bwMode="auto">
              <a:xfrm>
                <a:off x="2590800" y="3113396"/>
                <a:ext cx="914400" cy="685800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9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7 L 0.30486 3.7037E-7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8 0.41343 " pathEditMode="relative" ptsTypes="AA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500"/>
                            </p:stCondLst>
                            <p:childTnLst>
                              <p:par>
                                <p:cTn id="72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3.7037E-7 L 0.30486 3.7037E-7 " pathEditMode="relative" rAng="0" ptsTypes="AA">
                                      <p:cBhvr>
                                        <p:cTn id="7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8 0.41343 " pathEditMode="relative" ptsTypes="AA">
                                      <p:cBhvr>
                                        <p:cTn id="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500"/>
                            </p:stCondLst>
                            <p:childTnLst>
                              <p:par>
                                <p:cTn id="9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3.7037E-7 L 0.30486 3.7037E-7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8 0.41343 " pathEditMode="relative" ptsTypes="AA">
                                      <p:cBhvr>
                                        <p:cTn id="1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9500"/>
                            </p:stCondLst>
                            <p:childTnLst>
                              <p:par>
                                <p:cTn id="126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3.7037E-7 L 0.30486 3.7037E-7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15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20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2500"/>
                            </p:stCondLst>
                            <p:childTnLst>
                              <p:par>
                                <p:cTn id="1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8 0.41343 " pathEditMode="relative" ptsTypes="AA">
                                      <p:cBhvr>
                                        <p:cTn id="1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3500"/>
                            </p:stCondLst>
                            <p:childTnLst>
                              <p:par>
                                <p:cTn id="1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153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3.7037E-7 L 0.30486 3.7037E-7 " pathEditMode="relative" rAng="0" ptsTypes="AA">
                                      <p:cBhvr>
                                        <p:cTn id="15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500"/>
                            </p:stCondLst>
                            <p:childTnLst>
                              <p:par>
                                <p:cTn id="1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60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650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8 0.41343 " pathEditMode="relative" ptsTypes="AA">
                                      <p:cBhvr>
                                        <p:cTn id="1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8000"/>
                            </p:stCondLst>
                            <p:childTnLst>
                              <p:par>
                                <p:cTn id="1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80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3.7037E-7 L 0.30486 3.7037E-7 " pathEditMode="relative" rAng="0" ptsTypes="AA">
                                      <p:cBhvr>
                                        <p:cTn id="18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0"/>
                            </p:stCondLst>
                            <p:childTnLst>
                              <p:par>
                                <p:cTn id="1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30500"/>
                            </p:stCondLst>
                            <p:childTnLst>
                              <p:par>
                                <p:cTn id="1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1500"/>
                            </p:stCondLst>
                            <p:childTnLst>
                              <p:par>
                                <p:cTn id="19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018 0.41343 " pathEditMode="relative" ptsTypes="AA">
                                      <p:cBhvr>
                                        <p:cTn id="1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0"/>
                            </p:stCondLst>
                            <p:childTnLst>
                              <p:par>
                                <p:cTn id="20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3000"/>
                            </p:stCondLst>
                            <p:childTnLst>
                              <p:par>
                                <p:cTn id="2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3500"/>
                            </p:stCondLst>
                            <p:childTnLst>
                              <p:par>
                                <p:cTn id="2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1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4800" y="990600"/>
            <a:ext cx="4409749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spcBef>
                <a:spcPts val="600"/>
              </a:spcBef>
              <a:buClr>
                <a:srgbClr val="005E9E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1200+ reports</a:t>
            </a:r>
          </a:p>
          <a:p>
            <a:pPr marL="628650" lvl="2" indent="-171450">
              <a:spcBef>
                <a:spcPts val="600"/>
              </a:spcBef>
              <a:buClr>
                <a:srgbClr val="000000"/>
              </a:buClr>
              <a:buFont typeface="Arial" pitchFamily="34" charset="0"/>
              <a:buChar char="-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Real time visibility into user and network activities</a:t>
            </a:r>
          </a:p>
          <a:p>
            <a:pPr marL="228600" indent="-228600">
              <a:spcBef>
                <a:spcPts val="600"/>
              </a:spcBef>
              <a:buClr>
                <a:srgbClr val="005E9E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Helps with Security  &amp; Compliance Management, Forensic Analysis</a:t>
            </a:r>
          </a:p>
          <a:p>
            <a:pPr marL="228600" indent="-228600">
              <a:spcBef>
                <a:spcPts val="600"/>
              </a:spcBef>
              <a:buClr>
                <a:srgbClr val="005E9E"/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Traffic Discovery</a:t>
            </a:r>
          </a:p>
          <a:p>
            <a:pPr marL="628650" lvl="2" indent="-171450">
              <a:spcBef>
                <a:spcPts val="600"/>
              </a:spcBef>
              <a:buClr>
                <a:srgbClr val="000000"/>
              </a:buClr>
              <a:buFont typeface="Arial" pitchFamily="34" charset="0"/>
              <a:buChar char="-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</a:rPr>
              <a:t>Real-time visibility into bandwidth utilization by user, protocol, application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408131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indent="-231775"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474747"/>
                </a:solidFill>
                <a:latin typeface="Calibri" panose="020F0502020204030204" pitchFamily="34" charset="0"/>
              </a:rPr>
              <a:t>Best-in-class on-appliance Reporting</a:t>
            </a:r>
          </a:p>
        </p:txBody>
      </p:sp>
      <p:grpSp>
        <p:nvGrpSpPr>
          <p:cNvPr id="2" name="Group 21"/>
          <p:cNvGrpSpPr>
            <a:grpSpLocks noChangeAspect="1"/>
          </p:cNvGrpSpPr>
          <p:nvPr/>
        </p:nvGrpSpPr>
        <p:grpSpPr>
          <a:xfrm>
            <a:off x="4648200" y="1295400"/>
            <a:ext cx="4297680" cy="2143857"/>
            <a:chOff x="5334000" y="992109"/>
            <a:chExt cx="3383280" cy="1687717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772"/>
            <a:stretch/>
          </p:blipFill>
          <p:spPr bwMode="auto">
            <a:xfrm>
              <a:off x="5335840" y="992109"/>
              <a:ext cx="3381440" cy="1687717"/>
            </a:xfrm>
            <a:prstGeom prst="rect">
              <a:avLst/>
            </a:prstGeom>
            <a:noFill/>
          </p:spPr>
        </p:pic>
        <p:pic>
          <p:nvPicPr>
            <p:cNvPr id="11" name="Picture 10" descr="Application_Reports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54697" y="1120504"/>
              <a:ext cx="948487" cy="1352576"/>
            </a:xfrm>
            <a:prstGeom prst="rect">
              <a:avLst/>
            </a:prstGeom>
            <a:ln w="1905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12" name="Straight Connector 11"/>
            <p:cNvCxnSpPr>
              <a:cxnSpLocks/>
            </p:cNvCxnSpPr>
            <p:nvPr/>
          </p:nvCxnSpPr>
          <p:spPr>
            <a:xfrm flipV="1">
              <a:off x="5766676" y="1121414"/>
              <a:ext cx="578317" cy="40616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766676" y="2068295"/>
              <a:ext cx="578317" cy="39870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5334000" y="1524445"/>
              <a:ext cx="432676" cy="54469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" name="Group 14"/>
          <p:cNvGrpSpPr>
            <a:grpSpLocks noChangeAspect="1"/>
          </p:cNvGrpSpPr>
          <p:nvPr/>
        </p:nvGrpSpPr>
        <p:grpSpPr>
          <a:xfrm>
            <a:off x="271310" y="4198575"/>
            <a:ext cx="4114800" cy="1934308"/>
            <a:chOff x="68662" y="1297798"/>
            <a:chExt cx="8994975" cy="4228408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398"/>
            <a:stretch/>
          </p:blipFill>
          <p:spPr bwMode="auto">
            <a:xfrm>
              <a:off x="80363" y="1297798"/>
              <a:ext cx="8983274" cy="4228408"/>
            </a:xfrm>
            <a:prstGeom prst="rect">
              <a:avLst/>
            </a:prstGeom>
            <a:noFill/>
          </p:spPr>
        </p:pic>
        <p:pic>
          <p:nvPicPr>
            <p:cNvPr id="18" name="Picture 17" descr="Application_Reports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69030" y="1981072"/>
              <a:ext cx="2524481" cy="2895728"/>
            </a:xfrm>
            <a:prstGeom prst="rect">
              <a:avLst/>
            </a:prstGeom>
            <a:ln w="1905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19" name="Straight Connector 18"/>
            <p:cNvCxnSpPr>
              <a:cxnSpLocks/>
            </p:cNvCxnSpPr>
            <p:nvPr/>
          </p:nvCxnSpPr>
          <p:spPr>
            <a:xfrm flipV="1">
              <a:off x="1203960" y="1981200"/>
              <a:ext cx="1539240" cy="77623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203960" y="4097548"/>
              <a:ext cx="1539240" cy="77925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68662" y="2752198"/>
              <a:ext cx="1135298" cy="135347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" name="Group 24"/>
          <p:cNvGrpSpPr>
            <a:grpSpLocks noChangeAspect="1"/>
          </p:cNvGrpSpPr>
          <p:nvPr/>
        </p:nvGrpSpPr>
        <p:grpSpPr>
          <a:xfrm>
            <a:off x="4648200" y="4194803"/>
            <a:ext cx="4297680" cy="2129797"/>
            <a:chOff x="210965" y="1222351"/>
            <a:chExt cx="8659502" cy="429137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10965" y="1222351"/>
              <a:ext cx="8659502" cy="42913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Oval 23"/>
            <p:cNvSpPr/>
            <p:nvPr/>
          </p:nvSpPr>
          <p:spPr>
            <a:xfrm>
              <a:off x="3331156" y="3124200"/>
              <a:ext cx="1272800" cy="65199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IN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4572000" y="987623"/>
            <a:ext cx="1410386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indent="-231775" fontAlgn="auto">
              <a:spcBef>
                <a:spcPts val="0"/>
              </a:spcBef>
              <a:spcAft>
                <a:spcPts val="0"/>
              </a:spcAft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1200" dirty="0" smtClean="0">
                <a:solidFill>
                  <a:srgbClr val="474747"/>
                </a:solidFill>
                <a:latin typeface="Calibri" panose="020F0502020204030204" pitchFamily="34" charset="0"/>
                <a:cs typeface="+mn-cs"/>
              </a:rPr>
              <a:t>Application Reports</a:t>
            </a:r>
            <a:endParaRPr lang="en-US" sz="1200" dirty="0">
              <a:solidFill>
                <a:srgbClr val="474747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228600" y="3890003"/>
            <a:ext cx="1438727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indent="-231775" fontAlgn="auto">
              <a:spcBef>
                <a:spcPts val="0"/>
              </a:spcBef>
              <a:spcAft>
                <a:spcPts val="0"/>
              </a:spcAft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1200" dirty="0" smtClean="0">
                <a:solidFill>
                  <a:srgbClr val="474747"/>
                </a:solidFill>
                <a:latin typeface="Calibri" panose="020F0502020204030204" pitchFamily="34" charset="0"/>
                <a:cs typeface="+mn-cs"/>
              </a:rPr>
              <a:t>Compliance Reports</a:t>
            </a:r>
            <a:endParaRPr lang="en-US" sz="1200" dirty="0">
              <a:solidFill>
                <a:srgbClr val="474747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4552305" y="3901190"/>
            <a:ext cx="200048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indent="-231775" fontAlgn="auto">
              <a:spcBef>
                <a:spcPts val="0"/>
              </a:spcBef>
              <a:spcAft>
                <a:spcPts val="0"/>
              </a:spcAft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1200" dirty="0" smtClean="0">
                <a:solidFill>
                  <a:srgbClr val="474747"/>
                </a:solidFill>
                <a:latin typeface="Calibri" panose="020F0502020204030204" pitchFamily="34" charset="0"/>
                <a:cs typeface="+mn-cs"/>
              </a:rPr>
              <a:t>Interactive World Traffic Map</a:t>
            </a:r>
            <a:endParaRPr lang="en-US" sz="1200" dirty="0">
              <a:solidFill>
                <a:srgbClr val="474747"/>
              </a:solidFill>
              <a:latin typeface="Calibri" panose="020F0502020204030204" pitchFamily="34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311168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indent="-231775"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Layer-8 User-based Reports</a:t>
            </a:r>
            <a:endParaRPr lang="en-US" sz="2000" b="1" dirty="0">
              <a:solidFill>
                <a:srgbClr val="474747"/>
              </a:solidFill>
              <a:latin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7767" y="844115"/>
            <a:ext cx="8068466" cy="5685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1569720" y="2003568"/>
            <a:ext cx="1524000" cy="25146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876800" y="3733800"/>
            <a:ext cx="2286000" cy="2286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311168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indent="-231775"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Layer-8 User-based Reports</a:t>
            </a:r>
            <a:endParaRPr lang="en-US" sz="2000" b="1" dirty="0">
              <a:solidFill>
                <a:srgbClr val="474747"/>
              </a:solidFill>
              <a:latin typeface="Calibri" panose="020F05020202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000" y="1014031"/>
            <a:ext cx="8999999" cy="5354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6"/>
          <p:cNvSpPr/>
          <p:nvPr/>
        </p:nvSpPr>
        <p:spPr>
          <a:xfrm>
            <a:off x="1124456" y="2273931"/>
            <a:ext cx="4114800" cy="34636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340" y="1524000"/>
            <a:ext cx="8473440" cy="1380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9144000" cy="1408177"/>
            <a:chOff x="0" y="0"/>
            <a:chExt cx="9144000" cy="1408177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1093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Template_r1_c2.jpg"/>
            <p:cNvPicPr>
              <a:picLocks noChangeAspect="1"/>
            </p:cNvPicPr>
            <p:nvPr/>
          </p:nvPicPr>
          <p:blipFill rotWithShape="1">
            <a:blip r:embed="rId3" cstate="print"/>
            <a:srcRect t="11111" b="79467"/>
            <a:stretch/>
          </p:blipFill>
          <p:spPr>
            <a:xfrm>
              <a:off x="2113" y="762001"/>
              <a:ext cx="9139774" cy="646176"/>
            </a:xfrm>
            <a:prstGeom prst="rect">
              <a:avLst/>
            </a:prstGeom>
          </p:spPr>
        </p:pic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304800" y="202094"/>
              <a:ext cx="5162824" cy="4001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25400" algn="ctr" rotWithShape="0">
                <a:schemeClr val="bg1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marL="231775" indent="-231775">
                <a:buClr>
                  <a:srgbClr val="2A427E"/>
                </a:buClr>
                <a:buFont typeface="Wingdings" pitchFamily="2" charset="2"/>
                <a:buNone/>
                <a:defRPr/>
              </a:pPr>
              <a:r>
                <a:rPr lang="en-US" sz="2000" b="1" dirty="0" smtClean="0">
                  <a:solidFill>
                    <a:srgbClr val="474747"/>
                  </a:solidFill>
                  <a:latin typeface="Calibri" panose="020F0502020204030204" pitchFamily="34" charset="0"/>
                </a:rPr>
                <a:t>Dual Dashboard – Traffic &amp; Security Dashboard</a:t>
              </a:r>
              <a:endParaRPr lang="en-US" sz="2000" b="1" dirty="0">
                <a:solidFill>
                  <a:srgbClr val="474747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24200" y="990600"/>
              <a:ext cx="3352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smtClean="0">
                  <a:latin typeface="Calibri" panose="020F0502020204030204" pitchFamily="34" charset="0"/>
                </a:rPr>
                <a:t>Traffic Dashboard</a:t>
              </a:r>
              <a:endParaRPr lang="en-US" b="1" i="1" dirty="0">
                <a:latin typeface="Calibri" panose="020F0502020204030204" pitchFamily="34" charset="0"/>
              </a:endParaRPr>
            </a:p>
          </p:txBody>
        </p:sp>
        <p:pic>
          <p:nvPicPr>
            <p:cNvPr id="11" name="Picture 10" descr="07.fw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flipH="1">
              <a:off x="0" y="0"/>
              <a:ext cx="9144000" cy="57071"/>
            </a:xfrm>
            <a:prstGeom prst="rect">
              <a:avLst/>
            </a:prstGeom>
          </p:spPr>
        </p:pic>
        <p:pic>
          <p:nvPicPr>
            <p:cNvPr id="12" name="Picture 11" descr="CyberoamLogo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80289" y="0"/>
              <a:ext cx="1371600" cy="80855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81481E-6 L -0.00139 -1.228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6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-1" y="781049"/>
            <a:ext cx="9144000" cy="5781675"/>
          </a:xfrm>
          <a:prstGeom prst="rect">
            <a:avLst/>
          </a:prstGeom>
          <a:solidFill>
            <a:srgbClr val="0E71A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29" name="Picture 2" descr="C:\Documents and Settings\pankaj.chauhan\Desktop\map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99" y="1676400"/>
            <a:ext cx="8686800" cy="4749970"/>
          </a:xfrm>
          <a:prstGeom prst="rect">
            <a:avLst/>
          </a:prstGeom>
          <a:noFill/>
        </p:spPr>
      </p:pic>
      <p:sp>
        <p:nvSpPr>
          <p:cNvPr id="42" name="Rounded Rectangle 41"/>
          <p:cNvSpPr/>
          <p:nvPr/>
        </p:nvSpPr>
        <p:spPr>
          <a:xfrm>
            <a:off x="594360" y="1695510"/>
            <a:ext cx="7955280" cy="3486090"/>
          </a:xfrm>
          <a:prstGeom prst="roundRect">
            <a:avLst>
              <a:gd name="adj" fmla="val 3101"/>
            </a:avLst>
          </a:prstGeom>
          <a:solidFill>
            <a:srgbClr val="FFFFFF">
              <a:alpha val="78039"/>
            </a:srgbClr>
          </a:solidFill>
          <a:ln w="57150" cap="flat" cmpd="sng" algn="ctr">
            <a:solidFill>
              <a:schemeClr val="bg1"/>
            </a:solidFill>
            <a:prstDash val="soli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55665" y="2019245"/>
            <a:ext cx="7721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</a:pPr>
            <a:r>
              <a:rPr lang="en-US" sz="2000" b="1" dirty="0" smtClean="0">
                <a:latin typeface="Calibri" panose="020F0502020204030204" pitchFamily="34" charset="0"/>
                <a:cs typeface="Arial" pitchFamily="34" charset="0"/>
              </a:rPr>
              <a:t>Technology Powerhouse</a:t>
            </a:r>
            <a:endParaRPr lang="en-US" sz="2400" b="1" dirty="0">
              <a:latin typeface="Calibri" panose="020F0502020204030204" pitchFamily="34" charset="0"/>
              <a:cs typeface="Arial" pitchFamily="34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441113" y="2630750"/>
            <a:ext cx="304800" cy="304800"/>
            <a:chOff x="449580" y="2573715"/>
            <a:chExt cx="304800" cy="304800"/>
          </a:xfrm>
        </p:grpSpPr>
        <p:sp>
          <p:nvSpPr>
            <p:cNvPr id="48" name="Oval 47"/>
            <p:cNvSpPr/>
            <p:nvPr/>
          </p:nvSpPr>
          <p:spPr>
            <a:xfrm>
              <a:off x="449580" y="2573715"/>
              <a:ext cx="304800" cy="304800"/>
            </a:xfrm>
            <a:prstGeom prst="ellipse">
              <a:avLst/>
            </a:prstGeom>
            <a:solidFill>
              <a:srgbClr val="0E71AE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49" name="Isosceles Triangle 48"/>
            <p:cNvSpPr/>
            <p:nvPr/>
          </p:nvSpPr>
          <p:spPr>
            <a:xfrm rot="5400000">
              <a:off x="543433" y="2664696"/>
              <a:ext cx="142494" cy="122839"/>
            </a:xfrm>
            <a:prstGeom prst="triangl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441113" y="3167960"/>
            <a:ext cx="304800" cy="304800"/>
            <a:chOff x="449580" y="3720525"/>
            <a:chExt cx="304800" cy="304800"/>
          </a:xfrm>
        </p:grpSpPr>
        <p:sp>
          <p:nvSpPr>
            <p:cNvPr id="54" name="Oval 53"/>
            <p:cNvSpPr/>
            <p:nvPr/>
          </p:nvSpPr>
          <p:spPr>
            <a:xfrm>
              <a:off x="449580" y="3720525"/>
              <a:ext cx="304800" cy="304800"/>
            </a:xfrm>
            <a:prstGeom prst="ellipse">
              <a:avLst/>
            </a:prstGeom>
            <a:solidFill>
              <a:srgbClr val="0E71AE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5" name="Isosceles Triangle 54"/>
            <p:cNvSpPr/>
            <p:nvPr/>
          </p:nvSpPr>
          <p:spPr>
            <a:xfrm rot="5400000">
              <a:off x="543433" y="3811506"/>
              <a:ext cx="142494" cy="122839"/>
            </a:xfrm>
            <a:prstGeom prst="triangl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441113" y="3741365"/>
            <a:ext cx="304800" cy="304800"/>
            <a:chOff x="449580" y="4293930"/>
            <a:chExt cx="304800" cy="304800"/>
          </a:xfrm>
        </p:grpSpPr>
        <p:sp>
          <p:nvSpPr>
            <p:cNvPr id="57" name="Oval 56"/>
            <p:cNvSpPr/>
            <p:nvPr/>
          </p:nvSpPr>
          <p:spPr>
            <a:xfrm>
              <a:off x="449580" y="4293930"/>
              <a:ext cx="304800" cy="304800"/>
            </a:xfrm>
            <a:prstGeom prst="ellipse">
              <a:avLst/>
            </a:prstGeom>
            <a:solidFill>
              <a:srgbClr val="0E71AE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8" name="Isosceles Triangle 57"/>
            <p:cNvSpPr/>
            <p:nvPr/>
          </p:nvSpPr>
          <p:spPr>
            <a:xfrm rot="5400000">
              <a:off x="543433" y="4384911"/>
              <a:ext cx="142494" cy="122839"/>
            </a:xfrm>
            <a:prstGeom prst="triangl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41113" y="4314770"/>
            <a:ext cx="304800" cy="304800"/>
            <a:chOff x="449580" y="4867335"/>
            <a:chExt cx="304800" cy="304800"/>
          </a:xfrm>
        </p:grpSpPr>
        <p:sp>
          <p:nvSpPr>
            <p:cNvPr id="60" name="Oval 59"/>
            <p:cNvSpPr/>
            <p:nvPr/>
          </p:nvSpPr>
          <p:spPr>
            <a:xfrm>
              <a:off x="449580" y="4867335"/>
              <a:ext cx="304800" cy="304800"/>
            </a:xfrm>
            <a:prstGeom prst="ellipse">
              <a:avLst/>
            </a:prstGeom>
            <a:solidFill>
              <a:srgbClr val="0E71AE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61" name="Isosceles Triangle 60"/>
            <p:cNvSpPr/>
            <p:nvPr/>
          </p:nvSpPr>
          <p:spPr>
            <a:xfrm rot="5400000">
              <a:off x="543433" y="4958316"/>
              <a:ext cx="142494" cy="122839"/>
            </a:xfrm>
            <a:prstGeom prst="triangl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755665" y="2593090"/>
            <a:ext cx="7721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</a:pPr>
            <a:r>
              <a:rPr lang="en-US" sz="2000" b="1" dirty="0" smtClean="0">
                <a:latin typeface="Calibri" panose="020F0502020204030204" pitchFamily="34" charset="0"/>
                <a:cs typeface="Arial" pitchFamily="34" charset="0"/>
              </a:rPr>
              <a:t>550+ Employees</a:t>
            </a:r>
            <a:endParaRPr lang="en-US" sz="2400" b="1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55665" y="3131180"/>
            <a:ext cx="7721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</a:pPr>
            <a:r>
              <a:rPr lang="en-US" sz="2000" b="1" dirty="0" smtClean="0">
                <a:latin typeface="Calibri" panose="020F0502020204030204" pitchFamily="34" charset="0"/>
                <a:cs typeface="Arial" pitchFamily="34" charset="0"/>
              </a:rPr>
              <a:t>Sales, Distribution Channel and Customers across 125+ Countries</a:t>
            </a:r>
            <a:endParaRPr lang="en-US" sz="2400" b="1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55665" y="3705025"/>
            <a:ext cx="7721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</a:pPr>
            <a:r>
              <a:rPr lang="en-US" sz="2000" b="1" dirty="0" smtClean="0">
                <a:latin typeface="Calibri" panose="020F0502020204030204" pitchFamily="34" charset="0"/>
                <a:cs typeface="Arial" pitchFamily="34" charset="0"/>
              </a:rPr>
              <a:t>Amongst the top 3 global players for network security features</a:t>
            </a:r>
            <a:endParaRPr lang="en-US" sz="2400" b="1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55665" y="4278868"/>
            <a:ext cx="7721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50"/>
              </a:spcBef>
            </a:pPr>
            <a:r>
              <a:rPr lang="en-US" sz="2000" b="1" dirty="0" smtClean="0">
                <a:latin typeface="Calibri" panose="020F0502020204030204" pitchFamily="34" charset="0"/>
                <a:cs typeface="Arial" pitchFamily="34" charset="0"/>
              </a:rPr>
              <a:t>Patent-pending Identity-based Management</a:t>
            </a:r>
            <a:endParaRPr lang="en-US" sz="2400" b="1" dirty="0"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94360" y="990600"/>
            <a:ext cx="7721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5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Cyberoam Introduction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441113" y="2057345"/>
            <a:ext cx="304800" cy="304800"/>
            <a:chOff x="449580" y="2000310"/>
            <a:chExt cx="304800" cy="304800"/>
          </a:xfrm>
        </p:grpSpPr>
        <p:sp>
          <p:nvSpPr>
            <p:cNvPr id="44" name="Oval 43"/>
            <p:cNvSpPr/>
            <p:nvPr/>
          </p:nvSpPr>
          <p:spPr>
            <a:xfrm>
              <a:off x="449580" y="2000310"/>
              <a:ext cx="304800" cy="304800"/>
            </a:xfrm>
            <a:prstGeom prst="ellipse">
              <a:avLst/>
            </a:prstGeom>
            <a:solidFill>
              <a:srgbClr val="0E71AE"/>
            </a:solidFill>
            <a:ln w="25400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45" name="Isosceles Triangle 44"/>
            <p:cNvSpPr/>
            <p:nvPr/>
          </p:nvSpPr>
          <p:spPr>
            <a:xfrm rot="5400000">
              <a:off x="543433" y="2091292"/>
              <a:ext cx="142494" cy="122839"/>
            </a:xfrm>
            <a:prstGeom prst="triangl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6" grpId="0"/>
      <p:bldP spid="62" grpId="0"/>
      <p:bldP spid="64" grpId="0"/>
      <p:bldP spid="65" grpId="0"/>
      <p:bldP spid="6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081" y="1600200"/>
            <a:ext cx="8339328" cy="1234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9144000" cy="1408177"/>
            <a:chOff x="0" y="0"/>
            <a:chExt cx="9144000" cy="1408177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10933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Template_r1_c2.jpg"/>
            <p:cNvPicPr>
              <a:picLocks noChangeAspect="1"/>
            </p:cNvPicPr>
            <p:nvPr/>
          </p:nvPicPr>
          <p:blipFill rotWithShape="1">
            <a:blip r:embed="rId3" cstate="print"/>
            <a:srcRect t="11111" b="79467"/>
            <a:stretch/>
          </p:blipFill>
          <p:spPr>
            <a:xfrm>
              <a:off x="2113" y="762001"/>
              <a:ext cx="9139774" cy="646176"/>
            </a:xfrm>
            <a:prstGeom prst="rect">
              <a:avLst/>
            </a:prstGeom>
          </p:spPr>
        </p:pic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304800" y="202094"/>
              <a:ext cx="5162824" cy="4001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25400" algn="ctr" rotWithShape="0">
                <a:schemeClr val="bg1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marL="231775" indent="-231775">
                <a:buClr>
                  <a:srgbClr val="2A427E"/>
                </a:buClr>
                <a:buFont typeface="Wingdings" pitchFamily="2" charset="2"/>
                <a:buNone/>
                <a:defRPr/>
              </a:pPr>
              <a:r>
                <a:rPr lang="en-US" sz="2000" b="1" dirty="0" smtClean="0">
                  <a:solidFill>
                    <a:srgbClr val="474747"/>
                  </a:solidFill>
                  <a:latin typeface="Calibri" panose="020F0502020204030204" pitchFamily="34" charset="0"/>
                </a:rPr>
                <a:t>Dual Dashboard – Traffic &amp; Security Dashboard</a:t>
              </a:r>
              <a:endParaRPr lang="en-US" sz="2000" b="1" dirty="0">
                <a:solidFill>
                  <a:srgbClr val="474747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24200" y="990600"/>
              <a:ext cx="3352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smtClean="0">
                  <a:latin typeface="Calibri" panose="020F0502020204030204" pitchFamily="34" charset="0"/>
                </a:rPr>
                <a:t>Traffic Dashboard</a:t>
              </a:r>
              <a:endParaRPr lang="en-US" b="1" i="1" dirty="0">
                <a:latin typeface="Calibri" panose="020F0502020204030204" pitchFamily="34" charset="0"/>
              </a:endParaRPr>
            </a:p>
          </p:txBody>
        </p:sp>
        <p:pic>
          <p:nvPicPr>
            <p:cNvPr id="11" name="Picture 10" descr="07.fw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flipH="1">
              <a:off x="0" y="0"/>
              <a:ext cx="9144000" cy="57071"/>
            </a:xfrm>
            <a:prstGeom prst="rect">
              <a:avLst/>
            </a:prstGeom>
          </p:spPr>
        </p:pic>
        <p:pic>
          <p:nvPicPr>
            <p:cNvPr id="12" name="Picture 11" descr="CyberoamLogo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80289" y="0"/>
              <a:ext cx="1371600" cy="80855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00208 -1.03333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-51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600"/>
            <a:ext cx="76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 fontAlgn="base">
              <a:spcBef>
                <a:spcPct val="0"/>
              </a:spcBef>
              <a:spcAft>
                <a:spcPct val="0"/>
              </a:spcAft>
              <a:buClr>
                <a:srgbClr val="2A427E"/>
              </a:buClr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User Threat Quotient (UTQ) Report: Spot risky users at a glance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295400"/>
            <a:ext cx="8686800" cy="4520403"/>
          </a:xfrm>
          <a:prstGeom prst="rect">
            <a:avLst/>
          </a:prstGeom>
          <a:noFill/>
        </p:spPr>
      </p:pic>
      <p:pic>
        <p:nvPicPr>
          <p:cNvPr id="4" name="Picture 4" descr="C:\Users\pankaj.chauhan\Desktop\del\UTQ - report style June 30_r2_c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7877" y="2004933"/>
            <a:ext cx="2798872" cy="2662716"/>
          </a:xfrm>
          <a:prstGeom prst="rect">
            <a:avLst/>
          </a:prstGeom>
          <a:noFill/>
        </p:spPr>
      </p:pic>
      <p:pic>
        <p:nvPicPr>
          <p:cNvPr id="5" name="Picture 5" descr="C:\Users\pankaj.chauhan\Desktop\del\UTQ - report style June 30_r3_c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070" y="5120976"/>
            <a:ext cx="2710370" cy="54463"/>
          </a:xfrm>
          <a:prstGeom prst="rect">
            <a:avLst/>
          </a:prstGeom>
          <a:noFill/>
        </p:spPr>
      </p:pic>
      <p:pic>
        <p:nvPicPr>
          <p:cNvPr id="6" name="Picture 6" descr="C:\Users\pankaj.chauhan\Desktop\del\UTQ - report style June 30_r5_c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32974" y="4542738"/>
            <a:ext cx="2764833" cy="619513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995160" y="1929602"/>
            <a:ext cx="146304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rIns="45720" rtlCol="0" anchor="ctr"/>
          <a:lstStyle/>
          <a:p>
            <a:r>
              <a:rPr lang="en-US" sz="800" dirty="0">
                <a:solidFill>
                  <a:srgbClr val="00596A"/>
                </a:solidFill>
              </a:rPr>
              <a:t>User: </a:t>
            </a:r>
            <a:r>
              <a:rPr lang="en-US" sz="800" dirty="0" err="1" smtClean="0">
                <a:solidFill>
                  <a:srgbClr val="00596A"/>
                </a:solidFill>
              </a:rPr>
              <a:t>jenny.lewis</a:t>
            </a:r>
            <a:endParaRPr lang="en-US" sz="800" dirty="0">
              <a:solidFill>
                <a:srgbClr val="00596A"/>
              </a:solidFill>
            </a:endParaRPr>
          </a:p>
          <a:p>
            <a:r>
              <a:rPr lang="en-US" sz="800" dirty="0">
                <a:solidFill>
                  <a:srgbClr val="00596A"/>
                </a:solidFill>
              </a:rPr>
              <a:t>Relative Threat Score: </a:t>
            </a:r>
            <a:r>
              <a:rPr lang="en-US" sz="800" dirty="0" smtClean="0">
                <a:solidFill>
                  <a:srgbClr val="00596A"/>
                </a:solidFill>
              </a:rPr>
              <a:t>20.1</a:t>
            </a:r>
            <a:endParaRPr lang="en-US" sz="800" dirty="0">
              <a:solidFill>
                <a:srgbClr val="00596A"/>
              </a:solidFill>
            </a:endParaRPr>
          </a:p>
          <a:p>
            <a:r>
              <a:rPr lang="en-US" sz="800" dirty="0">
                <a:solidFill>
                  <a:srgbClr val="00596A"/>
                </a:solidFill>
              </a:rPr>
              <a:t>Relative Risk Ranking: 1</a:t>
            </a:r>
          </a:p>
        </p:txBody>
      </p:sp>
    </p:spTree>
    <p:extLst>
      <p:ext uri="{BB962C8B-B14F-4D97-AF65-F5344CB8AC3E}">
        <p14:creationId xmlns:p14="http://schemas.microsoft.com/office/powerpoint/2010/main" val="292204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193418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indent="-231775"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Traffic Discovery</a:t>
            </a:r>
            <a:endParaRPr lang="en-US" sz="2000" b="1" dirty="0">
              <a:solidFill>
                <a:srgbClr val="474747"/>
              </a:solidFill>
              <a:latin typeface="Calibri" panose="020F0502020204030204" pitchFamily="34" charset="0"/>
            </a:endParaRPr>
          </a:p>
        </p:txBody>
      </p:sp>
      <p:pic>
        <p:nvPicPr>
          <p:cNvPr id="7170" name="Picture 2" descr="C:\Users\abhishek.raj\Desktop\Graphs for USP ppt\New_Graphs\Traffic_dicovery_user-based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34729" y="1371600"/>
            <a:ext cx="8495758" cy="374904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473035" y="1981200"/>
            <a:ext cx="900000" cy="46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307411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indent="-231775"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2000" b="1" dirty="0" err="1" smtClean="0">
                <a:solidFill>
                  <a:srgbClr val="474747"/>
                </a:solidFill>
                <a:latin typeface="Calibri" panose="020F0502020204030204" pitchFamily="34" charset="0"/>
              </a:rPr>
              <a:t>Stateful</a:t>
            </a: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 Inspection Firewall</a:t>
            </a:r>
            <a:endParaRPr lang="en-US" sz="2000" b="1" dirty="0">
              <a:solidFill>
                <a:srgbClr val="474747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397500" y="3048000"/>
            <a:ext cx="2819400" cy="1981200"/>
          </a:xfrm>
          <a:prstGeom prst="roundRect">
            <a:avLst>
              <a:gd name="adj" fmla="val 4902"/>
            </a:avLst>
          </a:prstGeom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304800" y="987552"/>
            <a:ext cx="4381500" cy="381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spcBef>
                <a:spcPts val="600"/>
              </a:spcBef>
              <a:spcAft>
                <a:spcPts val="300"/>
              </a:spcAft>
              <a:buClr>
                <a:srgbClr val="005E9E"/>
              </a:buClr>
              <a:buFont typeface="Wingdings" pitchFamily="2" charset="2"/>
              <a:buChar char="§"/>
            </a:pPr>
            <a:r>
              <a:rPr lang="en-US" b="1" dirty="0" smtClean="0">
                <a:latin typeface="Calibri" panose="020F0502020204030204" pitchFamily="34" charset="0"/>
              </a:rPr>
              <a:t>Unified Security</a:t>
            </a:r>
          </a:p>
          <a:p>
            <a:pPr marL="228600" indent="-228600">
              <a:spcBef>
                <a:spcPts val="600"/>
              </a:spcBef>
              <a:spcAft>
                <a:spcPts val="300"/>
              </a:spcAft>
              <a:buClr>
                <a:srgbClr val="005E9E"/>
              </a:buClr>
              <a:buFont typeface="Wingdings" pitchFamily="2" charset="2"/>
              <a:buChar char="§"/>
            </a:pPr>
            <a:r>
              <a:rPr lang="en-US" b="1" dirty="0" smtClean="0">
                <a:latin typeface="Calibri" panose="020F0502020204030204" pitchFamily="34" charset="0"/>
              </a:rPr>
              <a:t>Application Firewall</a:t>
            </a:r>
          </a:p>
          <a:p>
            <a:pPr marL="228600" indent="-228600">
              <a:spcBef>
                <a:spcPts val="600"/>
              </a:spcBef>
              <a:spcAft>
                <a:spcPts val="300"/>
              </a:spcAft>
              <a:buClr>
                <a:srgbClr val="005E9E"/>
              </a:buClr>
              <a:buFont typeface="Wingdings" pitchFamily="2" charset="2"/>
              <a:buChar char="§"/>
            </a:pPr>
            <a:r>
              <a:rPr lang="en-US" b="1" dirty="0" smtClean="0">
                <a:latin typeface="Calibri" panose="020F0502020204030204" pitchFamily="34" charset="0"/>
              </a:rPr>
              <a:t>Identity-based Firewall</a:t>
            </a:r>
          </a:p>
          <a:p>
            <a:pPr marL="228600" indent="-228600">
              <a:spcBef>
                <a:spcPts val="600"/>
              </a:spcBef>
              <a:spcAft>
                <a:spcPts val="300"/>
              </a:spcAft>
              <a:buClr>
                <a:srgbClr val="005E9E"/>
              </a:buClr>
              <a:buFont typeface="Wingdings" pitchFamily="2" charset="2"/>
              <a:buChar char="§"/>
            </a:pPr>
            <a:r>
              <a:rPr lang="en-US" b="1" dirty="0" smtClean="0">
                <a:latin typeface="Calibri" panose="020F0502020204030204" pitchFamily="34" charset="0"/>
              </a:rPr>
              <a:t>Layer 8 Geo-based Traffic Control</a:t>
            </a:r>
          </a:p>
          <a:p>
            <a:pPr marL="628650" lvl="2" indent="-171450"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-"/>
            </a:pPr>
            <a:r>
              <a:rPr lang="en-US" sz="1600" dirty="0" smtClean="0">
                <a:latin typeface="Calibri" panose="020F0502020204030204" pitchFamily="34" charset="0"/>
              </a:rPr>
              <a:t>Control incoming/outgoing traffic from/to a specific country</a:t>
            </a:r>
            <a:endParaRPr lang="en-US" sz="2000" dirty="0" smtClean="0">
              <a:latin typeface="Calibri" panose="020F0502020204030204" pitchFamily="34" charset="0"/>
            </a:endParaRPr>
          </a:p>
          <a:p>
            <a:pPr marL="228600" indent="-228600">
              <a:spcBef>
                <a:spcPts val="600"/>
              </a:spcBef>
              <a:spcAft>
                <a:spcPts val="300"/>
              </a:spcAft>
              <a:buClr>
                <a:srgbClr val="005E9E"/>
              </a:buClr>
              <a:buFont typeface="Wingdings" pitchFamily="2" charset="2"/>
              <a:buChar char="§"/>
            </a:pPr>
            <a:r>
              <a:rPr lang="en-US" b="1" dirty="0" err="1" smtClean="0">
                <a:latin typeface="Calibri" panose="020F0502020204030204" pitchFamily="34" charset="0"/>
              </a:rPr>
              <a:t>FastPath</a:t>
            </a:r>
            <a:r>
              <a:rPr lang="en-US" b="1" dirty="0" smtClean="0">
                <a:latin typeface="Calibri" panose="020F0502020204030204" pitchFamily="34" charset="0"/>
              </a:rPr>
              <a:t> Technology</a:t>
            </a:r>
          </a:p>
          <a:p>
            <a:pPr marL="628650" lvl="2" indent="-171450"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-"/>
            </a:pPr>
            <a:r>
              <a:rPr lang="en-US" sz="1600" dirty="0" smtClean="0">
                <a:latin typeface="Calibri" panose="020F0502020204030204" pitchFamily="34" charset="0"/>
              </a:rPr>
              <a:t>To improve processing speed and reduce CPU overhead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486525" y="1690588"/>
            <a:ext cx="1920240" cy="462062"/>
            <a:chOff x="6194425" y="2697480"/>
            <a:chExt cx="1920240" cy="462062"/>
          </a:xfrm>
        </p:grpSpPr>
        <p:sp>
          <p:nvSpPr>
            <p:cNvPr id="26" name="Parallelogram 25"/>
            <p:cNvSpPr/>
            <p:nvPr/>
          </p:nvSpPr>
          <p:spPr>
            <a:xfrm>
              <a:off x="6194425" y="2702342"/>
              <a:ext cx="1920240" cy="457200"/>
            </a:xfrm>
            <a:prstGeom prst="parallelogram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pic>
          <p:nvPicPr>
            <p:cNvPr id="40" name="Picture 4" descr="D:\PROJECT\cyberoam\icon\cut\1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6791325" y="2762029"/>
              <a:ext cx="303429" cy="3366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7099300" y="2697480"/>
              <a:ext cx="9144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30000"/>
                </a:spcBef>
                <a:buClr>
                  <a:srgbClr val="005E9E"/>
                </a:buClr>
              </a:pPr>
              <a:r>
                <a:rPr lang="en-US" sz="110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Security Policies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486525" y="2219325"/>
            <a:ext cx="1971675" cy="457200"/>
            <a:chOff x="6194425" y="3226217"/>
            <a:chExt cx="1971675" cy="457200"/>
          </a:xfrm>
        </p:grpSpPr>
        <p:sp>
          <p:nvSpPr>
            <p:cNvPr id="50" name="Parallelogram 49"/>
            <p:cNvSpPr/>
            <p:nvPr/>
          </p:nvSpPr>
          <p:spPr>
            <a:xfrm>
              <a:off x="6194425" y="3226217"/>
              <a:ext cx="1920240" cy="457200"/>
            </a:xfrm>
            <a:prstGeom prst="parallelogram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pic>
          <p:nvPicPr>
            <p:cNvPr id="51" name="Picture 3" descr="D:\PROJECT\cyberoam\icon\cut\3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91325" y="3272315"/>
              <a:ext cx="304800" cy="365005"/>
            </a:xfrm>
            <a:prstGeom prst="rect">
              <a:avLst/>
            </a:prstGeom>
            <a:noFill/>
          </p:spPr>
        </p:pic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7099300" y="3226217"/>
              <a:ext cx="10668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30000"/>
                </a:spcBef>
                <a:buClr>
                  <a:srgbClr val="005E9E"/>
                </a:buClr>
              </a:pPr>
              <a:r>
                <a:rPr lang="en-US" sz="110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Connectivity Policies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486525" y="2743200"/>
            <a:ext cx="1920240" cy="457200"/>
            <a:chOff x="6194425" y="3750092"/>
            <a:chExt cx="1920240" cy="457200"/>
          </a:xfrm>
        </p:grpSpPr>
        <p:sp>
          <p:nvSpPr>
            <p:cNvPr id="54" name="Parallelogram 53"/>
            <p:cNvSpPr/>
            <p:nvPr/>
          </p:nvSpPr>
          <p:spPr>
            <a:xfrm>
              <a:off x="6194425" y="3750092"/>
              <a:ext cx="1920240" cy="457200"/>
            </a:xfrm>
            <a:prstGeom prst="parallelogram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pic>
          <p:nvPicPr>
            <p:cNvPr id="55" name="Picture 2" descr="D:\PROJECT\cyberoam\icon\cut\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91325" y="3856051"/>
              <a:ext cx="304800" cy="245282"/>
            </a:xfrm>
            <a:prstGeom prst="rect">
              <a:avLst/>
            </a:prstGeom>
            <a:noFill/>
          </p:spPr>
        </p:pic>
        <p:sp>
          <p:nvSpPr>
            <p:cNvPr id="56" name="Rectangle 55"/>
            <p:cNvSpPr>
              <a:spLocks noChangeArrowheads="1"/>
            </p:cNvSpPr>
            <p:nvPr/>
          </p:nvSpPr>
          <p:spPr bwMode="auto">
            <a:xfrm>
              <a:off x="7099300" y="3750092"/>
              <a:ext cx="9906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30000"/>
                </a:spcBef>
                <a:buClr>
                  <a:srgbClr val="005E9E"/>
                </a:buClr>
              </a:pPr>
              <a:r>
                <a:rPr lang="en-US" sz="1100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Productivity Policies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016500" y="1447800"/>
            <a:ext cx="2000250" cy="2000250"/>
            <a:chOff x="5257800" y="2647950"/>
            <a:chExt cx="2000250" cy="2000250"/>
          </a:xfrm>
        </p:grpSpPr>
        <p:sp>
          <p:nvSpPr>
            <p:cNvPr id="58" name="Oval 57"/>
            <p:cNvSpPr/>
            <p:nvPr/>
          </p:nvSpPr>
          <p:spPr>
            <a:xfrm>
              <a:off x="5257800" y="2647950"/>
              <a:ext cx="2000250" cy="2000250"/>
            </a:xfrm>
            <a:prstGeom prst="ellipse">
              <a:avLst/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1002">
              <a:schemeClr val="l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5393908" y="2784058"/>
              <a:ext cx="1728035" cy="1728035"/>
            </a:xfrm>
            <a:prstGeom prst="ellipse">
              <a:avLst/>
            </a:prstGeom>
            <a:gradFill>
              <a:gsLst>
                <a:gs pos="0">
                  <a:schemeClr val="lt1">
                    <a:tint val="40000"/>
                    <a:satMod val="350000"/>
                  </a:schemeClr>
                </a:gs>
                <a:gs pos="40000">
                  <a:srgbClr val="00B0F0"/>
                </a:gs>
                <a:gs pos="100000">
                  <a:srgbClr val="004376"/>
                </a:gs>
              </a:gsLst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1002">
              <a:schemeClr val="l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>
              <a:off x="5362575" y="3088858"/>
              <a:ext cx="17907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228600" indent="-228600" algn="ctr">
                <a:spcBef>
                  <a:spcPct val="30000"/>
                </a:spcBef>
                <a:buClr>
                  <a:srgbClr val="005E9E"/>
                </a:buClr>
              </a:pPr>
              <a:r>
                <a:rPr lang="en-US" b="1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Firewall Rule</a:t>
              </a:r>
              <a:endParaRPr lang="en-US" sz="1400" dirty="0" smtClean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61" name="Picture 3" descr="D:\PROJECT\cyberoam\icon\firewall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74589" y="3412708"/>
              <a:ext cx="1366673" cy="990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2" name="TextBox 61"/>
          <p:cNvSpPr txBox="1"/>
          <p:nvPr/>
        </p:nvSpPr>
        <p:spPr>
          <a:xfrm>
            <a:off x="5492750" y="3505200"/>
            <a:ext cx="264795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300"/>
              </a:spcAft>
            </a:pPr>
            <a:r>
              <a:rPr lang="en-US" sz="1600" b="1" dirty="0" smtClean="0">
                <a:latin typeface="Calibri" panose="020F0502020204030204" pitchFamily="34" charset="0"/>
              </a:rPr>
              <a:t>Unified Security</a:t>
            </a:r>
          </a:p>
          <a:p>
            <a:pPr marL="174625" indent="-114300">
              <a:spcBef>
                <a:spcPts val="6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400" dirty="0" smtClean="0">
                <a:latin typeface="Calibri" panose="020F0502020204030204" pitchFamily="34" charset="0"/>
              </a:rPr>
              <a:t>Rules for all security features from firewall page</a:t>
            </a:r>
          </a:p>
          <a:p>
            <a:pPr marL="174625" indent="-114300">
              <a:spcBef>
                <a:spcPts val="6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400" dirty="0" smtClean="0">
                <a:latin typeface="Calibri" panose="020F0502020204030204" pitchFamily="34" charset="0"/>
              </a:rPr>
              <a:t>Easy navigation and increased administrative productivity</a:t>
            </a:r>
            <a:endParaRPr lang="en-IN" sz="14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500"/>
                            </p:stCondLst>
                            <p:childTnLst>
                              <p:par>
                                <p:cTn id="5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sanket\Gartner\UTM MQ 2012\FINAL\updated screenshots\Cyberoam_Firewall_Rule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1259" y="914400"/>
            <a:ext cx="8681483" cy="5508000"/>
          </a:xfrm>
          <a:prstGeom prst="rect">
            <a:avLst/>
          </a:prstGeom>
          <a:noFill/>
        </p:spPr>
      </p:pic>
      <p:pic>
        <p:nvPicPr>
          <p:cNvPr id="4098" name="Picture 2" descr="C:\Documents and Settings\pankaj.chauhan\Desktop\shadow0001.png"/>
          <p:cNvPicPr>
            <a:picLocks noChangeAspect="1" noChangeArrowheads="1"/>
          </p:cNvPicPr>
          <p:nvPr/>
        </p:nvPicPr>
        <p:blipFill>
          <a:blip r:embed="rId3" cstate="print"/>
          <a:srcRect l="13311" b="42484"/>
          <a:stretch>
            <a:fillRect/>
          </a:stretch>
        </p:blipFill>
        <p:spPr bwMode="auto">
          <a:xfrm rot="16200000">
            <a:off x="5405438" y="2205037"/>
            <a:ext cx="4962525" cy="2514602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1438275" y="3800475"/>
            <a:ext cx="5212080" cy="1143000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438275" y="5095875"/>
            <a:ext cx="5212080" cy="182880"/>
          </a:xfrm>
          <a:prstGeom prst="rect">
            <a:avLst/>
          </a:prstGeom>
          <a:noFill/>
          <a:ln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438275" y="5391150"/>
            <a:ext cx="5212080" cy="274320"/>
          </a:xfrm>
          <a:prstGeom prst="rect">
            <a:avLst/>
          </a:prstGeom>
          <a:noFill/>
          <a:ln>
            <a:solidFill>
              <a:srgbClr val="FA820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544867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lvl="0" indent="-231775" fontAlgn="auto">
              <a:spcBef>
                <a:spcPts val="0"/>
              </a:spcBef>
              <a:spcAft>
                <a:spcPts val="0"/>
              </a:spcAft>
              <a:buClr>
                <a:srgbClr val="2A427E"/>
              </a:buClr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Configure rules for all features from Firewall page</a:t>
            </a:r>
            <a:endParaRPr lang="en-US" sz="2000" b="1" dirty="0">
              <a:solidFill>
                <a:srgbClr val="474747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438275" y="2266950"/>
            <a:ext cx="5212080" cy="133200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6591299" y="2901315"/>
            <a:ext cx="1260000" cy="36576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Identity</a:t>
            </a:r>
            <a:endParaRPr lang="en-US" sz="1300" b="1" dirty="0">
              <a:latin typeface="Calibri" panose="020F050202020403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591299" y="4143375"/>
            <a:ext cx="1260000" cy="36576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Security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591299" y="4815840"/>
            <a:ext cx="1260000" cy="365760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latin typeface="Calibri" panose="020F0502020204030204" pitchFamily="34" charset="0"/>
              </a:rPr>
              <a:t>Productivity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6591299" y="5339715"/>
            <a:ext cx="1260000" cy="365760"/>
          </a:xfrm>
          <a:prstGeom prst="roundRect">
            <a:avLst/>
          </a:prstGeom>
          <a:solidFill>
            <a:srgbClr val="FA820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Connectivity</a:t>
            </a:r>
          </a:p>
        </p:txBody>
      </p:sp>
      <p:sp>
        <p:nvSpPr>
          <p:cNvPr id="48" name="Text Box 15"/>
          <p:cNvSpPr txBox="1">
            <a:spLocks noChangeArrowheads="1"/>
          </p:cNvSpPr>
          <p:nvPr/>
        </p:nvSpPr>
        <p:spPr bwMode="auto">
          <a:xfrm>
            <a:off x="7054426" y="3514665"/>
            <a:ext cx="33374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lvl="0" indent="-231775" fontAlgn="auto">
              <a:spcBef>
                <a:spcPts val="0"/>
              </a:spcBef>
              <a:spcAft>
                <a:spcPts val="0"/>
              </a:spcAft>
              <a:buClr>
                <a:srgbClr val="2A427E"/>
              </a:buClr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Arial"/>
              </a:rPr>
              <a:t>+</a:t>
            </a:r>
            <a:endParaRPr lang="en-US" sz="2000" b="1" dirty="0">
              <a:solidFill>
                <a:srgbClr val="474747"/>
              </a:solidFill>
              <a:latin typeface="Arial"/>
            </a:endParaRPr>
          </a:p>
        </p:txBody>
      </p:sp>
      <p:sp>
        <p:nvSpPr>
          <p:cNvPr id="49" name="Text Box 15"/>
          <p:cNvSpPr txBox="1">
            <a:spLocks noChangeArrowheads="1"/>
          </p:cNvSpPr>
          <p:nvPr/>
        </p:nvSpPr>
        <p:spPr bwMode="auto">
          <a:xfrm>
            <a:off x="7054426" y="4476690"/>
            <a:ext cx="33374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lvl="0" indent="-231775" fontAlgn="auto">
              <a:spcBef>
                <a:spcPts val="0"/>
              </a:spcBef>
              <a:spcAft>
                <a:spcPts val="0"/>
              </a:spcAft>
              <a:buClr>
                <a:srgbClr val="2A427E"/>
              </a:buClr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Arial"/>
              </a:rPr>
              <a:t>+</a:t>
            </a:r>
            <a:endParaRPr lang="en-US" sz="2000" b="1" dirty="0">
              <a:solidFill>
                <a:srgbClr val="474747"/>
              </a:solidFill>
              <a:latin typeface="Arial"/>
            </a:endParaRPr>
          </a:p>
        </p:txBody>
      </p:sp>
      <p:sp>
        <p:nvSpPr>
          <p:cNvPr id="50" name="Text Box 15"/>
          <p:cNvSpPr txBox="1">
            <a:spLocks noChangeArrowheads="1"/>
          </p:cNvSpPr>
          <p:nvPr/>
        </p:nvSpPr>
        <p:spPr bwMode="auto">
          <a:xfrm>
            <a:off x="7054426" y="5067240"/>
            <a:ext cx="33374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lvl="0" indent="-231775" fontAlgn="auto">
              <a:spcBef>
                <a:spcPts val="0"/>
              </a:spcBef>
              <a:spcAft>
                <a:spcPts val="0"/>
              </a:spcAft>
              <a:buClr>
                <a:srgbClr val="2A427E"/>
              </a:buClr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Arial"/>
              </a:rPr>
              <a:t>+</a:t>
            </a:r>
            <a:endParaRPr lang="en-US" sz="2000" b="1" dirty="0">
              <a:solidFill>
                <a:srgbClr val="474747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 animBg="1"/>
      <p:bldP spid="31" grpId="0" animBg="1"/>
      <p:bldP spid="44" grpId="0" animBg="1"/>
      <p:bldP spid="45" grpId="0" animBg="1"/>
      <p:bldP spid="46" grpId="0" animBg="1"/>
      <p:bldP spid="47" grpId="0" animBg="1"/>
      <p:bldP spid="48" grpId="0"/>
      <p:bldP spid="49" grpId="0"/>
      <p:bldP spid="5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96240" y="1082040"/>
            <a:ext cx="5394960" cy="4114800"/>
          </a:xfrm>
          <a:prstGeom prst="roundRect">
            <a:avLst>
              <a:gd name="adj" fmla="val 2673"/>
            </a:avLst>
          </a:prstGeom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47700" y="1295400"/>
            <a:ext cx="33909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spcBef>
                <a:spcPts val="500"/>
              </a:spcBef>
              <a:buClr>
                <a:srgbClr val="005E9E"/>
              </a:buClr>
              <a:buFont typeface="Wingdings" pitchFamily="2" charset="2"/>
              <a:buChar char="§"/>
            </a:pPr>
            <a:r>
              <a:rPr lang="en-US" b="1" dirty="0" smtClean="0">
                <a:latin typeface="Calibri" panose="020F0502020204030204" pitchFamily="34" charset="0"/>
              </a:rPr>
              <a:t>Support for IPSec, L2TP, PPTP, SSL VPN</a:t>
            </a:r>
          </a:p>
          <a:p>
            <a:pPr marL="228600" indent="-228600">
              <a:spcBef>
                <a:spcPts val="500"/>
              </a:spcBef>
              <a:buClr>
                <a:srgbClr val="005E9E"/>
              </a:buClr>
              <a:buFont typeface="Wingdings" pitchFamily="2" charset="2"/>
              <a:buChar char="§"/>
            </a:pPr>
            <a:r>
              <a:rPr lang="en-US" b="1" dirty="0" smtClean="0">
                <a:latin typeface="Calibri" panose="020F0502020204030204" pitchFamily="34" charset="0"/>
              </a:rPr>
              <a:t>Threat Free Tunneling (TFT) Technology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867400" y="1082040"/>
            <a:ext cx="2819400" cy="4937760"/>
          </a:xfrm>
          <a:prstGeom prst="roundRect">
            <a:avLst>
              <a:gd name="adj" fmla="val 4902"/>
            </a:avLst>
          </a:prstGeom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0" y="1716713"/>
            <a:ext cx="2743200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  <a:spcAft>
                <a:spcPts val="300"/>
              </a:spcAft>
            </a:pPr>
            <a:r>
              <a:rPr lang="en-US" sz="1400" b="1" dirty="0" smtClean="0">
                <a:latin typeface="Calibri" panose="020F0502020204030204" pitchFamily="34" charset="0"/>
              </a:rPr>
              <a:t>Supported VPN Clients</a:t>
            </a:r>
          </a:p>
          <a:p>
            <a:pPr marL="174625" indent="-114300">
              <a:spcBef>
                <a:spcPts val="2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200" dirty="0" err="1" smtClean="0">
                <a:latin typeface="Calibri" panose="020F0502020204030204" pitchFamily="34" charset="0"/>
              </a:rPr>
              <a:t>MacOS</a:t>
            </a:r>
            <a:endParaRPr lang="en-US" sz="1200" dirty="0" smtClean="0">
              <a:latin typeface="Calibri" panose="020F0502020204030204" pitchFamily="34" charset="0"/>
            </a:endParaRPr>
          </a:p>
          <a:p>
            <a:pPr marL="174625" indent="-114300">
              <a:spcBef>
                <a:spcPts val="2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200" dirty="0" err="1" smtClean="0">
                <a:latin typeface="Calibri" panose="020F0502020204030204" pitchFamily="34" charset="0"/>
              </a:rPr>
              <a:t>iOS</a:t>
            </a:r>
            <a:endParaRPr lang="en-US" sz="1200" dirty="0" smtClean="0">
              <a:latin typeface="Calibri" panose="020F0502020204030204" pitchFamily="34" charset="0"/>
            </a:endParaRPr>
          </a:p>
          <a:p>
            <a:pPr marL="174625" indent="-114300">
              <a:spcBef>
                <a:spcPts val="200"/>
              </a:spcBef>
              <a:spcAft>
                <a:spcPts val="300"/>
              </a:spcAft>
              <a:buFont typeface="Wingdings" pitchFamily="2" charset="2"/>
              <a:buChar char="§"/>
            </a:pPr>
            <a:r>
              <a:rPr lang="en-US" sz="1200" dirty="0" smtClean="0">
                <a:latin typeface="Calibri" panose="020F0502020204030204" pitchFamily="34" charset="0"/>
              </a:rPr>
              <a:t>Android Devices</a:t>
            </a:r>
            <a:endParaRPr lang="en-IN" sz="1200" dirty="0">
              <a:latin typeface="Calibri" panose="020F05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791200" y="2819400"/>
            <a:ext cx="2895600" cy="1689283"/>
            <a:chOff x="1350264" y="4408487"/>
            <a:chExt cx="2895600" cy="1689283"/>
          </a:xfrm>
        </p:grpSpPr>
        <p:grpSp>
          <p:nvGrpSpPr>
            <p:cNvPr id="11" name="Group 28"/>
            <p:cNvGrpSpPr/>
            <p:nvPr/>
          </p:nvGrpSpPr>
          <p:grpSpPr>
            <a:xfrm>
              <a:off x="1350264" y="4467066"/>
              <a:ext cx="1116000" cy="1555613"/>
              <a:chOff x="534289" y="4594066"/>
              <a:chExt cx="1116000" cy="1555613"/>
            </a:xfrm>
          </p:grpSpPr>
          <p:sp>
            <p:nvSpPr>
              <p:cNvPr id="16" name="TextBox 9"/>
              <p:cNvSpPr txBox="1">
                <a:spLocks noChangeArrowheads="1"/>
              </p:cNvSpPr>
              <p:nvPr/>
            </p:nvSpPr>
            <p:spPr bwMode="auto">
              <a:xfrm>
                <a:off x="534289" y="5641848"/>
                <a:ext cx="1116000" cy="507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900" dirty="0">
                    <a:latin typeface="Calibri" panose="020F0502020204030204" pitchFamily="34" charset="0"/>
                  </a:rPr>
                  <a:t>IPSec VPN</a:t>
                </a:r>
                <a:endParaRPr lang="en-US" sz="900" b="1" dirty="0">
                  <a:latin typeface="Calibri" panose="020F0502020204030204" pitchFamily="34" charset="0"/>
                </a:endParaRPr>
              </a:p>
              <a:p>
                <a:pPr algn="ctr">
                  <a:defRPr/>
                </a:pPr>
                <a:r>
                  <a:rPr lang="en-US" sz="900" dirty="0">
                    <a:latin typeface="Calibri" panose="020F0502020204030204" pitchFamily="34" charset="0"/>
                  </a:rPr>
                  <a:t>L2TP VPN</a:t>
                </a:r>
              </a:p>
              <a:p>
                <a:pPr algn="ctr">
                  <a:defRPr/>
                </a:pPr>
                <a:r>
                  <a:rPr lang="en-US" sz="900" dirty="0">
                    <a:latin typeface="Calibri" panose="020F0502020204030204" pitchFamily="34" charset="0"/>
                  </a:rPr>
                  <a:t>PPTP VPN</a:t>
                </a:r>
                <a:endParaRPr lang="en-IN" sz="9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7" name="TextBox 16"/>
              <p:cNvSpPr txBox="1">
                <a:spLocks noChangeArrowheads="1"/>
              </p:cNvSpPr>
              <p:nvPr/>
            </p:nvSpPr>
            <p:spPr bwMode="auto">
              <a:xfrm>
                <a:off x="631825" y="4594066"/>
                <a:ext cx="900000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sz="1000" dirty="0" err="1">
                    <a:latin typeface="Calibri" panose="020F0502020204030204" pitchFamily="34" charset="0"/>
                  </a:rPr>
                  <a:t>iOS</a:t>
                </a:r>
                <a:endParaRPr lang="en-IN" sz="1600" dirty="0">
                  <a:latin typeface="Calibri" panose="020F0502020204030204" pitchFamily="34" charset="0"/>
                </a:endParaRPr>
              </a:p>
            </p:txBody>
          </p:sp>
          <p:pic>
            <p:nvPicPr>
              <p:cNvPr id="18" name="Picture 17" descr="E:\pankaj\row_material\ipod\iphone_narrowweb__300x358,2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74657" y="4857623"/>
                <a:ext cx="414337" cy="765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2" name="Picture 20" descr="shado"/>
            <p:cNvPicPr>
              <a:picLocks noChangeAspect="1" noChangeArrowheads="1"/>
            </p:cNvPicPr>
            <p:nvPr/>
          </p:nvPicPr>
          <p:blipFill>
            <a:blip r:embed="rId3" cstate="print"/>
            <a:srcRect r="11629"/>
            <a:stretch>
              <a:fillRect/>
            </a:stretch>
          </p:blipFill>
          <p:spPr bwMode="auto">
            <a:xfrm>
              <a:off x="1350264" y="5045075"/>
              <a:ext cx="2895600" cy="344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" name="Group 7"/>
            <p:cNvGrpSpPr>
              <a:grpSpLocks/>
            </p:cNvGrpSpPr>
            <p:nvPr/>
          </p:nvGrpSpPr>
          <p:grpSpPr bwMode="auto">
            <a:xfrm>
              <a:off x="2264664" y="4408487"/>
              <a:ext cx="1844040" cy="1689283"/>
              <a:chOff x="712003" y="2587045"/>
              <a:chExt cx="3816089" cy="3513811"/>
            </a:xfrm>
          </p:grpSpPr>
          <p:pic>
            <p:nvPicPr>
              <p:cNvPr id="14" name="Picture 13" descr="iPhone Cisco Client X.8 - 1.jp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712003" y="2587045"/>
                <a:ext cx="2081503" cy="3085192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Picture 14" descr="iPhone Cisco Client X.8 - 2.jpg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46589" y="3015660"/>
                <a:ext cx="2081503" cy="3085196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19" name="Group 18"/>
          <p:cNvGrpSpPr/>
          <p:nvPr/>
        </p:nvGrpSpPr>
        <p:grpSpPr>
          <a:xfrm>
            <a:off x="5867400" y="4648200"/>
            <a:ext cx="2819400" cy="1209840"/>
            <a:chOff x="5733288" y="4419600"/>
            <a:chExt cx="2819400" cy="1209840"/>
          </a:xfrm>
        </p:grpSpPr>
        <p:pic>
          <p:nvPicPr>
            <p:cNvPr id="20" name="Picture 20" descr="shado"/>
            <p:cNvPicPr>
              <a:picLocks noChangeAspect="1" noChangeArrowheads="1"/>
            </p:cNvPicPr>
            <p:nvPr/>
          </p:nvPicPr>
          <p:blipFill>
            <a:blip r:embed="rId3" cstate="print"/>
            <a:srcRect r="11629"/>
            <a:stretch>
              <a:fillRect/>
            </a:stretch>
          </p:blipFill>
          <p:spPr bwMode="auto">
            <a:xfrm>
              <a:off x="5733288" y="5029200"/>
              <a:ext cx="2819400" cy="344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1" name="Group 31"/>
            <p:cNvGrpSpPr/>
            <p:nvPr/>
          </p:nvGrpSpPr>
          <p:grpSpPr>
            <a:xfrm>
              <a:off x="6038088" y="4419600"/>
              <a:ext cx="2471175" cy="1209840"/>
              <a:chOff x="6190488" y="4953000"/>
              <a:chExt cx="2471175" cy="1209840"/>
            </a:xfrm>
          </p:grpSpPr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0488" y="4953000"/>
                <a:ext cx="822960" cy="12098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23" name="Group 26"/>
              <p:cNvGrpSpPr/>
              <p:nvPr/>
            </p:nvGrpSpPr>
            <p:grpSpPr>
              <a:xfrm>
                <a:off x="6800088" y="5105400"/>
                <a:ext cx="1861575" cy="991984"/>
                <a:chOff x="7335075" y="3706356"/>
                <a:chExt cx="1861575" cy="991984"/>
              </a:xfrm>
            </p:grpSpPr>
            <p:sp>
              <p:nvSpPr>
                <p:cNvPr id="24" name="TextBox 7"/>
                <p:cNvSpPr txBox="1">
                  <a:spLocks noChangeArrowheads="1"/>
                </p:cNvSpPr>
                <p:nvPr/>
              </p:nvSpPr>
              <p:spPr bwMode="auto">
                <a:xfrm>
                  <a:off x="8188650" y="4214312"/>
                  <a:ext cx="975225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US" sz="1200" dirty="0">
                      <a:latin typeface="Calibri" panose="020F0502020204030204" pitchFamily="34" charset="0"/>
                    </a:rPr>
                    <a:t>L2TP VPN</a:t>
                  </a:r>
                  <a:endParaRPr lang="en-IN" sz="1200" b="1" dirty="0">
                    <a:latin typeface="Calibri" panose="020F0502020204030204" pitchFamily="34" charset="0"/>
                  </a:endParaRPr>
                </a:p>
              </p:txBody>
            </p:sp>
            <p:pic>
              <p:nvPicPr>
                <p:cNvPr id="25" name="Picture 18" descr="E:\Downloads\1358340574_android_platform.png"/>
                <p:cNvPicPr>
                  <a:picLocks noChangeAspect="1" noChangeArrowheads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35075" y="3706356"/>
                  <a:ext cx="990600" cy="9919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6" name="TextBox 7"/>
                <p:cNvSpPr txBox="1">
                  <a:spLocks noChangeArrowheads="1"/>
                </p:cNvSpPr>
                <p:nvPr/>
              </p:nvSpPr>
              <p:spPr bwMode="auto">
                <a:xfrm>
                  <a:off x="8188650" y="4029432"/>
                  <a:ext cx="1008000" cy="2769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sz="1200" b="1" dirty="0">
                      <a:latin typeface="Calibri" panose="020F0502020204030204" pitchFamily="34" charset="0"/>
                    </a:rPr>
                    <a:t>Android</a:t>
                  </a:r>
                  <a:endParaRPr lang="en-IN" sz="1200" b="1" dirty="0">
                    <a:latin typeface="Calibri" panose="020F0502020204030204" pitchFamily="34" charset="0"/>
                  </a:endParaRPr>
                </a:p>
              </p:txBody>
            </p:sp>
          </p:grpSp>
        </p:grpSp>
      </p:grpSp>
      <p:pic>
        <p:nvPicPr>
          <p:cNvPr id="27" name="Picture 2" descr="C:\Documents and Settings\pankaj.chauhan\Desktop\site link\bannervp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14800" y="1418272"/>
            <a:ext cx="1371600" cy="715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336951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indent="-231775"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Virtual Private Network (VPN)</a:t>
            </a:r>
            <a:endParaRPr lang="en-US" sz="2000" b="1" dirty="0">
              <a:solidFill>
                <a:srgbClr val="474747"/>
              </a:solidFill>
              <a:latin typeface="Calibri" panose="020F0502020204030204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657600" y="4267200"/>
            <a:ext cx="1752600" cy="1687689"/>
            <a:chOff x="3657600" y="4267200"/>
            <a:chExt cx="1752600" cy="1687689"/>
          </a:xfrm>
        </p:grpSpPr>
        <p:sp>
          <p:nvSpPr>
            <p:cNvPr id="39" name="32-Point Star 38"/>
            <p:cNvSpPr/>
            <p:nvPr/>
          </p:nvSpPr>
          <p:spPr bwMode="auto">
            <a:xfrm>
              <a:off x="3657600" y="4267200"/>
              <a:ext cx="1752600" cy="1687689"/>
            </a:xfrm>
            <a:prstGeom prst="star32">
              <a:avLst>
                <a:gd name="adj" fmla="val 43966"/>
              </a:avLst>
            </a:prstGeom>
            <a:gradFill>
              <a:gsLst>
                <a:gs pos="0">
                  <a:schemeClr val="bg1"/>
                </a:gs>
                <a:gs pos="51000">
                  <a:schemeClr val="accent1">
                    <a:lumMod val="60000"/>
                    <a:lumOff val="40000"/>
                  </a:schemeClr>
                </a:gs>
                <a:gs pos="85000">
                  <a:srgbClr val="0070C0"/>
                </a:gs>
              </a:gsLst>
            </a:gradFill>
            <a:ln w="28575">
              <a:solidFill>
                <a:schemeClr val="bg1"/>
              </a:solidFill>
            </a:ln>
            <a:effectLst/>
          </p:spPr>
          <p:style>
            <a:lnRef idx="1">
              <a:schemeClr val="dk1"/>
            </a:lnRef>
            <a:fillRef idx="1002">
              <a:schemeClr val="lt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  <a:defRPr/>
              </a:pP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3790950" y="4595610"/>
              <a:ext cx="1485900" cy="971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ts val="400"/>
                </a:spcBef>
                <a:buClr>
                  <a:srgbClr val="005E9E"/>
                </a:buClr>
              </a:pPr>
              <a:r>
                <a:rPr lang="en-US" b="1" dirty="0" smtClean="0">
                  <a:latin typeface="Calibri" panose="020F0502020204030204" pitchFamily="34" charset="0"/>
                </a:rPr>
                <a:t>SSL VPN</a:t>
              </a:r>
            </a:p>
            <a:p>
              <a:pPr marL="0" lvl="2" algn="ctr">
                <a:spcBef>
                  <a:spcPts val="400"/>
                </a:spcBef>
                <a:buClr>
                  <a:schemeClr val="tx1"/>
                </a:buClr>
                <a:buFont typeface="Arial" pitchFamily="34" charset="0"/>
                <a:buChar char="-"/>
              </a:pPr>
              <a:r>
                <a:rPr lang="en-US" sz="1400" dirty="0" smtClean="0">
                  <a:latin typeface="Calibri" panose="020F0502020204030204" pitchFamily="34" charset="0"/>
                </a:rPr>
                <a:t>Client-based &amp; Client less</a:t>
              </a:r>
            </a:p>
            <a:p>
              <a:pPr marL="0" lvl="2" algn="ctr">
                <a:spcBef>
                  <a:spcPts val="400"/>
                </a:spcBef>
                <a:buClr>
                  <a:schemeClr val="tx1"/>
                </a:buClr>
                <a:buFont typeface="Arial" pitchFamily="34" charset="0"/>
                <a:buChar char="-"/>
              </a:pPr>
              <a:r>
                <a:rPr lang="en-US" sz="1400" dirty="0" smtClean="0">
                  <a:latin typeface="Calibri" panose="020F0502020204030204" pitchFamily="34" charset="0"/>
                </a:rPr>
                <a:t>License free</a:t>
              </a:r>
              <a:endParaRPr lang="en-IN" sz="1400" dirty="0">
                <a:latin typeface="Calibri" panose="020F0502020204030204" pitchFamily="34" charset="0"/>
              </a:endParaRPr>
            </a:p>
          </p:txBody>
        </p:sp>
      </p:grp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647700" y="2607733"/>
            <a:ext cx="4991100" cy="196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28650" lvl="2" indent="-17145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-"/>
            </a:pPr>
            <a:r>
              <a:rPr lang="en-US" sz="1600" dirty="0" smtClean="0">
                <a:latin typeface="Calibri" panose="020F0502020204030204" pitchFamily="34" charset="0"/>
              </a:rPr>
              <a:t>Scans VPN traffic for Malware, Spam, Inappropriate content, Intrusion attempts</a:t>
            </a:r>
          </a:p>
          <a:p>
            <a:pPr marL="228600" indent="-228600">
              <a:spcBef>
                <a:spcPts val="500"/>
              </a:spcBef>
              <a:buClr>
                <a:srgbClr val="005E9E"/>
              </a:buClr>
              <a:buFont typeface="Wingdings" pitchFamily="2" charset="2"/>
              <a:buChar char="§"/>
            </a:pPr>
            <a:r>
              <a:rPr lang="en-US" b="1" dirty="0" smtClean="0">
                <a:latin typeface="Calibri" panose="020F0502020204030204" pitchFamily="34" charset="0"/>
              </a:rPr>
              <a:t>Advanced features for business continuity</a:t>
            </a:r>
          </a:p>
          <a:p>
            <a:pPr marL="628650" lvl="2" indent="-17145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-"/>
            </a:pPr>
            <a:r>
              <a:rPr lang="en-US" sz="1600" dirty="0" smtClean="0">
                <a:latin typeface="Calibri" panose="020F0502020204030204" pitchFamily="34" charset="0"/>
              </a:rPr>
              <a:t>MPLS failover to VPN</a:t>
            </a:r>
          </a:p>
          <a:p>
            <a:pPr marL="628650" lvl="2" indent="-17145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-"/>
            </a:pPr>
            <a:r>
              <a:rPr lang="en-US" sz="1600" dirty="0" smtClean="0">
                <a:latin typeface="Calibri" panose="020F0502020204030204" pitchFamily="34" charset="0"/>
              </a:rPr>
              <a:t>VPN failover</a:t>
            </a:r>
            <a:endParaRPr lang="en-US" b="1" dirty="0" smtClean="0">
              <a:latin typeface="Calibri" panose="020F05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943600" y="1108360"/>
            <a:ext cx="2667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smtClean="0">
                <a:latin typeface="Calibri" panose="020F0502020204030204" pitchFamily="34" charset="0"/>
              </a:rPr>
              <a:t>Embrace BYOD with mobile VPN clients</a:t>
            </a:r>
            <a:endParaRPr lang="en-US" sz="1400" i="1" dirty="0">
              <a:latin typeface="Calibri" panose="020F0502020204030204" pitchFamily="34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5971310" y="1614055"/>
            <a:ext cx="2514600" cy="1588"/>
          </a:xfrm>
          <a:prstGeom prst="line">
            <a:avLst/>
          </a:prstGeom>
          <a:ln w="158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5" grpId="0"/>
      <p:bldP spid="7" grpId="0" animBg="1"/>
      <p:bldP spid="8" grpId="0"/>
      <p:bldP spid="34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373358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indent="-231775"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Intrusion Prevention System (IPS)</a:t>
            </a:r>
            <a:endParaRPr lang="en-US" sz="2000" b="1" dirty="0">
              <a:solidFill>
                <a:srgbClr val="474747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04799" y="914400"/>
            <a:ext cx="8335293" cy="3813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spcBef>
                <a:spcPts val="600"/>
              </a:spcBef>
              <a:spcAft>
                <a:spcPts val="300"/>
              </a:spcAft>
              <a:buClr>
                <a:srgbClr val="005E9E"/>
              </a:buClr>
              <a:buFont typeface="Wingdings" pitchFamily="2" charset="2"/>
              <a:buChar char="§"/>
            </a:pPr>
            <a:r>
              <a:rPr lang="en-US" b="1" dirty="0">
                <a:latin typeface="Calibri" panose="020F0502020204030204" pitchFamily="34" charset="0"/>
              </a:rPr>
              <a:t>Many SOHO/SMBs struggle with </a:t>
            </a:r>
            <a:r>
              <a:rPr lang="en-US" b="1" dirty="0" smtClean="0">
                <a:latin typeface="Calibri" panose="020F0502020204030204" pitchFamily="34" charset="0"/>
              </a:rPr>
              <a:t>IPS</a:t>
            </a:r>
            <a:endParaRPr lang="en-US" b="1" dirty="0">
              <a:latin typeface="Calibri" panose="020F0502020204030204" pitchFamily="34" charset="0"/>
            </a:endParaRPr>
          </a:p>
          <a:p>
            <a:pPr marL="628650" lvl="2" indent="-171450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-"/>
            </a:pPr>
            <a:r>
              <a:rPr lang="en-US" sz="1600" dirty="0" smtClean="0">
                <a:latin typeface="Calibri" panose="020F0502020204030204" pitchFamily="34" charset="0"/>
              </a:rPr>
              <a:t>What </a:t>
            </a:r>
            <a:r>
              <a:rPr lang="en-US" sz="1600" dirty="0">
                <a:latin typeface="Calibri" panose="020F0502020204030204" pitchFamily="34" charset="0"/>
              </a:rPr>
              <a:t>to allow or </a:t>
            </a:r>
            <a:r>
              <a:rPr lang="en-US" sz="1600" dirty="0" smtClean="0">
                <a:latin typeface="Calibri" panose="020F0502020204030204" pitchFamily="34" charset="0"/>
              </a:rPr>
              <a:t>deny? </a:t>
            </a:r>
          </a:p>
          <a:p>
            <a:pPr marL="628650" lvl="2" indent="-171450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-"/>
            </a:pPr>
            <a:r>
              <a:rPr lang="en-US" sz="1600" dirty="0" smtClean="0">
                <a:latin typeface="Calibri" panose="020F0502020204030204" pitchFamily="34" charset="0"/>
              </a:rPr>
              <a:t>Which </a:t>
            </a:r>
            <a:r>
              <a:rPr lang="en-US" sz="1600" dirty="0">
                <a:latin typeface="Calibri" panose="020F0502020204030204" pitchFamily="34" charset="0"/>
              </a:rPr>
              <a:t>IPS policy applies?</a:t>
            </a:r>
          </a:p>
          <a:p>
            <a:pPr marL="228600" indent="-228600">
              <a:spcBef>
                <a:spcPts val="600"/>
              </a:spcBef>
              <a:spcAft>
                <a:spcPts val="300"/>
              </a:spcAft>
              <a:buClr>
                <a:srgbClr val="005E9E"/>
              </a:buClr>
              <a:buFont typeface="Wingdings" pitchFamily="2" charset="2"/>
              <a:buChar char="§"/>
            </a:pPr>
            <a:r>
              <a:rPr lang="en-US" b="1" dirty="0">
                <a:latin typeface="Calibri" panose="020F0502020204030204" pitchFamily="34" charset="0"/>
              </a:rPr>
              <a:t>Ready to use IPS Policy templates with Firewall Rule style naming </a:t>
            </a:r>
            <a:r>
              <a:rPr lang="en-US" b="1" dirty="0" smtClean="0">
                <a:latin typeface="Calibri" panose="020F0502020204030204" pitchFamily="34" charset="0"/>
              </a:rPr>
              <a:t>convention</a:t>
            </a:r>
          </a:p>
          <a:p>
            <a:pPr marL="228600" lvl="0" indent="-228600">
              <a:spcBef>
                <a:spcPts val="600"/>
              </a:spcBef>
              <a:spcAft>
                <a:spcPts val="300"/>
              </a:spcAft>
              <a:buClr>
                <a:srgbClr val="005E9E"/>
              </a:buClr>
              <a:buFont typeface="Wingdings" pitchFamily="2" charset="2"/>
              <a:buChar char="§"/>
            </a:pPr>
            <a:r>
              <a:rPr lang="en-US" b="1" kern="0" dirty="0" smtClean="0">
                <a:solidFill>
                  <a:srgbClr val="000000">
                    <a:lumMod val="95000"/>
                    <a:lumOff val="5000"/>
                  </a:srgbClr>
                </a:solidFill>
                <a:latin typeface="Calibri" panose="020F0502020204030204" pitchFamily="34" charset="0"/>
              </a:rPr>
              <a:t>Customizable security for Enterprise IT Pros</a:t>
            </a:r>
          </a:p>
          <a:p>
            <a:pPr marL="228600" indent="-228600">
              <a:spcBef>
                <a:spcPts val="600"/>
              </a:spcBef>
              <a:spcAft>
                <a:spcPts val="300"/>
              </a:spcAft>
              <a:buClr>
                <a:srgbClr val="005E9E"/>
              </a:buClr>
              <a:buFont typeface="Wingdings" pitchFamily="2" charset="2"/>
              <a:buChar char="§"/>
            </a:pPr>
            <a:endParaRPr lang="en-US" b="1" dirty="0">
              <a:latin typeface="Calibri" panose="020F0502020204030204" pitchFamily="34" charset="0"/>
            </a:endParaRPr>
          </a:p>
          <a:p>
            <a:pPr marL="228600" indent="-228600">
              <a:spcBef>
                <a:spcPts val="600"/>
              </a:spcBef>
              <a:spcAft>
                <a:spcPts val="300"/>
              </a:spcAft>
              <a:buClr>
                <a:srgbClr val="005E9E"/>
              </a:buClr>
              <a:buFont typeface="Wingdings" pitchFamily="2" charset="2"/>
              <a:buChar char="§"/>
            </a:pPr>
            <a:endParaRPr lang="en-US" b="1" dirty="0">
              <a:latin typeface="Calibri" panose="020F050202020403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l="13470" t="11458" r="13909" b="14583"/>
          <a:stretch>
            <a:fillRect/>
          </a:stretch>
        </p:blipFill>
        <p:spPr bwMode="auto">
          <a:xfrm>
            <a:off x="990601" y="2580108"/>
            <a:ext cx="6867015" cy="39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859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64"/>
          <p:cNvGrpSpPr/>
          <p:nvPr/>
        </p:nvGrpSpPr>
        <p:grpSpPr>
          <a:xfrm>
            <a:off x="792734" y="1266784"/>
            <a:ext cx="3637534" cy="2162215"/>
            <a:chOff x="459359" y="1600200"/>
            <a:chExt cx="3637534" cy="2162215"/>
          </a:xfrm>
        </p:grpSpPr>
        <p:pic>
          <p:nvPicPr>
            <p:cNvPr id="4098" name="Picture 2" descr="E:\pankaj\row_material\Button\dark.png"/>
            <p:cNvPicPr>
              <a:picLocks noChangeAspect="1" noChangeArrowheads="1"/>
            </p:cNvPicPr>
            <p:nvPr/>
          </p:nvPicPr>
          <p:blipFill>
            <a:blip r:embed="rId2" cstate="print">
              <a:lum bright="40000"/>
            </a:blip>
            <a:srcRect/>
            <a:stretch>
              <a:fillRect/>
            </a:stretch>
          </p:blipFill>
          <p:spPr bwMode="auto">
            <a:xfrm rot="5400000">
              <a:off x="2193587" y="2046943"/>
              <a:ext cx="154344" cy="3276599"/>
            </a:xfrm>
            <a:prstGeom prst="rect">
              <a:avLst/>
            </a:prstGeom>
            <a:noFill/>
          </p:spPr>
        </p:pic>
        <p:sp>
          <p:nvSpPr>
            <p:cNvPr id="47" name="Rectangle 46"/>
            <p:cNvSpPr/>
            <p:nvPr/>
          </p:nvSpPr>
          <p:spPr>
            <a:xfrm>
              <a:off x="622173" y="1600200"/>
              <a:ext cx="3474720" cy="2011680"/>
            </a:xfrm>
            <a:prstGeom prst="rect">
              <a:avLst/>
            </a:prstGeom>
            <a:gradFill rotWithShape="1">
              <a:gsLst>
                <a:gs pos="0">
                  <a:sysClr val="window" lastClr="FFFFFF">
                    <a:tint val="40000"/>
                    <a:satMod val="350000"/>
                  </a:sysClr>
                </a:gs>
                <a:gs pos="40000">
                  <a:sysClr val="window" lastClr="FFFFFF">
                    <a:tint val="45000"/>
                    <a:shade val="99000"/>
                    <a:satMod val="350000"/>
                  </a:sysClr>
                </a:gs>
                <a:gs pos="100000">
                  <a:sysClr val="window" lastClr="FFFFFF">
                    <a:shade val="20000"/>
                    <a:satMod val="255000"/>
                  </a:sysClr>
                </a:gs>
              </a:gsLst>
              <a:path path="circle">
                <a:fillToRect l="50000" t="-80000" r="50000" b="180000"/>
              </a:path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59359" y="1786890"/>
              <a:ext cx="3291840" cy="32004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28575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19125" y="1769492"/>
              <a:ext cx="3349752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5E9E"/>
                </a:buClr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itchFamily="34" charset="0"/>
                </a:rPr>
                <a:t>Intrusion Prevention System</a:t>
              </a:r>
            </a:p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5E9E"/>
                </a:buClr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itchFamily="34" charset="0"/>
              </a:endParaRPr>
            </a:p>
            <a:p>
              <a:pPr marL="168275" marR="0" lvl="1" indent="-109538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ysClr val="windowText" lastClr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Layer 8 and IPS Tuner driven</a:t>
              </a:r>
            </a:p>
            <a:p>
              <a:pPr marL="168275" marR="0" lvl="1" indent="-109538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ysClr val="windowText" lastClr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Identity-based IPS policies per user, group and IP address</a:t>
              </a:r>
            </a:p>
            <a:p>
              <a:pPr marL="168275" marR="0" lvl="1" indent="-109538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ysClr val="windowText" lastClr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Allows multiple IPS policies</a:t>
              </a:r>
            </a:p>
            <a:p>
              <a:pPr marL="168275" marR="0" lvl="1" indent="-109538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ysClr val="windowText" lastClr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Identity-based alerts &amp; reports</a:t>
              </a:r>
            </a:p>
            <a:p>
              <a:pPr marL="168275" marR="0" lvl="1" indent="-109538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ysClr val="windowText" lastClr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4500+ signatures – broadest security cover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</p:grpSp>
      <p:grpSp>
        <p:nvGrpSpPr>
          <p:cNvPr id="4" name="Group 65"/>
          <p:cNvGrpSpPr/>
          <p:nvPr/>
        </p:nvGrpSpPr>
        <p:grpSpPr>
          <a:xfrm>
            <a:off x="792734" y="3704046"/>
            <a:ext cx="4062869" cy="2620553"/>
            <a:chOff x="459359" y="3876675"/>
            <a:chExt cx="4062869" cy="2620553"/>
          </a:xfrm>
        </p:grpSpPr>
        <p:pic>
          <p:nvPicPr>
            <p:cNvPr id="60" name="Picture 2" descr="E:\pankaj\row_material\Button\dark.png"/>
            <p:cNvPicPr>
              <a:picLocks noChangeAspect="1" noChangeArrowheads="1"/>
            </p:cNvPicPr>
            <p:nvPr/>
          </p:nvPicPr>
          <p:blipFill>
            <a:blip r:embed="rId2" cstate="print">
              <a:lum bright="40000"/>
            </a:blip>
            <a:srcRect/>
            <a:stretch>
              <a:fillRect/>
            </a:stretch>
          </p:blipFill>
          <p:spPr bwMode="auto">
            <a:xfrm rot="5400000">
              <a:off x="2193587" y="4781756"/>
              <a:ext cx="154344" cy="3276599"/>
            </a:xfrm>
            <a:prstGeom prst="rect">
              <a:avLst/>
            </a:prstGeom>
            <a:noFill/>
          </p:spPr>
        </p:pic>
        <p:sp>
          <p:nvSpPr>
            <p:cNvPr id="44" name="Rectangle 43"/>
            <p:cNvSpPr/>
            <p:nvPr/>
          </p:nvSpPr>
          <p:spPr>
            <a:xfrm>
              <a:off x="622173" y="3876675"/>
              <a:ext cx="3474720" cy="2468880"/>
            </a:xfrm>
            <a:prstGeom prst="rect">
              <a:avLst/>
            </a:prstGeom>
            <a:gradFill rotWithShape="1">
              <a:gsLst>
                <a:gs pos="0">
                  <a:sysClr val="window" lastClr="FFFFFF">
                    <a:tint val="40000"/>
                    <a:satMod val="350000"/>
                  </a:sysClr>
                </a:gs>
                <a:gs pos="40000">
                  <a:sysClr val="window" lastClr="FFFFFF">
                    <a:tint val="45000"/>
                    <a:shade val="99000"/>
                    <a:satMod val="350000"/>
                  </a:sysClr>
                </a:gs>
                <a:gs pos="100000">
                  <a:sysClr val="window" lastClr="FFFFFF">
                    <a:shade val="20000"/>
                    <a:satMod val="255000"/>
                  </a:sysClr>
                </a:gs>
              </a:gsLst>
              <a:path path="circle">
                <a:fillToRect l="50000" t="-80000" r="50000" b="180000"/>
              </a:path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459359" y="4055745"/>
              <a:ext cx="3291840" cy="32004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28575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22173" y="4045967"/>
              <a:ext cx="3900055" cy="21929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588" marR="0" lvl="0" indent="-1588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5E9E"/>
                </a:buClr>
                <a:buSzTx/>
                <a:buFontTx/>
                <a:buNone/>
                <a:tabLst>
                  <a:tab pos="93663" algn="l"/>
                </a:tabLst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itchFamily="34" charset="0"/>
                </a:rPr>
                <a:t>Anti-Spam (Inbound/Outbound)</a:t>
              </a:r>
            </a:p>
            <a:p>
              <a:pPr marL="1588" marR="0" lvl="0" indent="-1588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5E9E"/>
                </a:buClr>
                <a:buSzTx/>
                <a:buFontTx/>
                <a:buNone/>
                <a:tabLst>
                  <a:tab pos="93663" algn="l"/>
                </a:tabLst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itchFamily="34" charset="0"/>
              </a:endParaRPr>
            </a:p>
            <a:p>
              <a:pPr marL="168275" marR="0" lvl="1" indent="-109538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ysClr val="windowText" lastClr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Three level scanning:</a:t>
              </a:r>
            </a:p>
            <a:p>
              <a:pPr marL="285750" marR="0" lvl="1" indent="-117475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ysClr val="windowText" lastClr="000000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IP Reputation filtering</a:t>
              </a:r>
            </a:p>
            <a:p>
              <a:pPr marL="285750" marR="0" lvl="1" indent="-117475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ysClr val="windowText" lastClr="000000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Real-time </a:t>
              </a:r>
              <a:r>
                <a:rPr kumimoji="0" lang="en-US" sz="11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Blackhole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List (RBL)</a:t>
              </a:r>
            </a:p>
            <a:p>
              <a:pPr marL="285750" marR="0" lvl="1" indent="-117475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ysClr val="windowText" lastClr="000000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Recurrent Pattern Detection (RPD</a:t>
              </a:r>
              <a:r>
                <a:rPr kumimoji="0" lang="en-US" sz="1100" b="0" i="0" u="none" strike="noStrike" kern="0" cap="none" spc="0" normalizeH="0" baseline="3000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TM</a:t>
              </a:r>
              <a:r>
                <a:rPr kumimoji="0" lang="en-U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) technology</a:t>
              </a:r>
            </a:p>
            <a:p>
              <a:pPr marL="168275" marR="0" lvl="1" indent="-109538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ysClr val="windowText" lastClr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~99% spam detection</a:t>
              </a:r>
            </a:p>
            <a:p>
              <a:pPr marL="168275" marR="0" lvl="1" indent="-109538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ysClr val="windowText" lastClr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Self-service Quarantine and Spam Digest</a:t>
              </a:r>
            </a:p>
            <a:p>
              <a:pPr marL="168275" marR="0" lvl="1" indent="-109538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ysClr val="windowText" lastClr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Scans SMTP, POP3, IMAP traffic</a:t>
              </a:r>
            </a:p>
            <a:p>
              <a:pPr marL="168275" marR="0" lvl="1" indent="-109538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ysClr val="windowText" lastClr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Virus outbreak detection for zero-hour protection</a:t>
              </a:r>
            </a:p>
          </p:txBody>
        </p:sp>
      </p:grpSp>
      <p:grpSp>
        <p:nvGrpSpPr>
          <p:cNvPr id="5" name="Group 61"/>
          <p:cNvGrpSpPr/>
          <p:nvPr/>
        </p:nvGrpSpPr>
        <p:grpSpPr>
          <a:xfrm>
            <a:off x="4534154" y="3704046"/>
            <a:ext cx="3809746" cy="2620554"/>
            <a:chOff x="4200779" y="3876675"/>
            <a:chExt cx="3809746" cy="2620554"/>
          </a:xfrm>
        </p:grpSpPr>
        <p:pic>
          <p:nvPicPr>
            <p:cNvPr id="61" name="Picture 2" descr="E:\pankaj\row_material\Button\dark.png"/>
            <p:cNvPicPr>
              <a:picLocks noChangeAspect="1" noChangeArrowheads="1"/>
            </p:cNvPicPr>
            <p:nvPr/>
          </p:nvPicPr>
          <p:blipFill>
            <a:blip r:embed="rId2" cstate="print">
              <a:lum bright="40000"/>
            </a:blip>
            <a:srcRect/>
            <a:stretch>
              <a:fillRect/>
            </a:stretch>
          </p:blipFill>
          <p:spPr bwMode="auto">
            <a:xfrm rot="5400000">
              <a:off x="5938084" y="4781757"/>
              <a:ext cx="154344" cy="3276599"/>
            </a:xfrm>
            <a:prstGeom prst="rect">
              <a:avLst/>
            </a:prstGeom>
            <a:noFill/>
          </p:spPr>
        </p:pic>
        <p:sp>
          <p:nvSpPr>
            <p:cNvPr id="56" name="Rectangle 55"/>
            <p:cNvSpPr/>
            <p:nvPr/>
          </p:nvSpPr>
          <p:spPr>
            <a:xfrm>
              <a:off x="4352925" y="3876675"/>
              <a:ext cx="3657600" cy="2468880"/>
            </a:xfrm>
            <a:prstGeom prst="rect">
              <a:avLst/>
            </a:prstGeom>
            <a:gradFill rotWithShape="1">
              <a:gsLst>
                <a:gs pos="0">
                  <a:sysClr val="window" lastClr="FFFFFF">
                    <a:tint val="40000"/>
                    <a:satMod val="350000"/>
                  </a:sysClr>
                </a:gs>
                <a:gs pos="40000">
                  <a:sysClr val="window" lastClr="FFFFFF">
                    <a:tint val="45000"/>
                    <a:shade val="99000"/>
                    <a:satMod val="350000"/>
                  </a:sysClr>
                </a:gs>
                <a:gs pos="100000">
                  <a:sysClr val="window" lastClr="FFFFFF">
                    <a:shade val="20000"/>
                    <a:satMod val="255000"/>
                  </a:sysClr>
                </a:gs>
              </a:gsLst>
              <a:path path="circle">
                <a:fillToRect l="50000" t="-80000" r="50000" b="180000"/>
              </a:path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4200779" y="4055745"/>
              <a:ext cx="3291840" cy="32004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28575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352925" y="4045967"/>
              <a:ext cx="3290455" cy="22236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588" marR="0" lvl="0" indent="-1588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5E9E"/>
                </a:buClr>
                <a:buSzTx/>
                <a:buFontTx/>
                <a:buNone/>
                <a:tabLst>
                  <a:tab pos="93663" algn="l"/>
                </a:tabLst>
                <a:defRPr/>
              </a:pPr>
              <a:r>
                <a:rPr kumimoji="0" lang="en-US" sz="15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itchFamily="34" charset="0"/>
                </a:rPr>
                <a:t>DoS</a:t>
              </a:r>
              <a:r>
                <a:rPr kumimoji="0" 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itchFamily="34" charset="0"/>
                </a:rPr>
                <a:t> &amp; </a:t>
              </a:r>
              <a:r>
                <a:rPr kumimoji="0" lang="en-US" sz="15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itchFamily="34" charset="0"/>
                </a:rPr>
                <a:t>DDoS</a:t>
              </a:r>
              <a:r>
                <a:rPr kumimoji="0" lang="en-US" sz="15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itchFamily="34" charset="0"/>
                </a:rPr>
                <a:t> </a:t>
              </a: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itchFamily="34" charset="0"/>
                </a:rPr>
                <a:t>Protection</a:t>
              </a:r>
            </a:p>
            <a:p>
              <a:pPr marL="1588" marR="0" lvl="0" indent="-1588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5E9E"/>
                </a:buClr>
                <a:buSzTx/>
                <a:buFontTx/>
                <a:buNone/>
                <a:tabLst>
                  <a:tab pos="93663" algn="l"/>
                </a:tabLst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itchFamily="34" charset="0"/>
              </a:endParaRPr>
            </a:p>
            <a:p>
              <a:pPr marL="168275" marR="0" lvl="1" indent="-109538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ysClr val="windowText" lastClr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Packet Rate Limit</a:t>
              </a:r>
            </a:p>
            <a:p>
              <a:pPr marL="168275" marR="0" lvl="1" indent="-109538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ysClr val="windowText" lastClr="000000"/>
                </a:buClr>
                <a:buSzTx/>
                <a:buFontTx/>
                <a:buChar char="-"/>
                <a:tabLst/>
                <a:defRPr/>
              </a:pPr>
              <a:r>
                <a:rPr lang="en-US" sz="1200" kern="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Protection against flood attacks</a:t>
              </a:r>
            </a:p>
            <a:p>
              <a:pPr marL="625475" lvl="2" indent="-109538" fontAlgn="auto">
                <a:spcBef>
                  <a:spcPts val="300"/>
                </a:spcBef>
                <a:spcAft>
                  <a:spcPts val="0"/>
                </a:spcAft>
                <a:buClr>
                  <a:sysClr val="windowText" lastClr="000000"/>
                </a:buClr>
                <a:buFontTx/>
                <a:buChar char="-"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SYN Flood</a:t>
              </a:r>
            </a:p>
            <a:p>
              <a:pPr marL="625475" lvl="2" indent="-109538" fontAlgn="auto">
                <a:spcBef>
                  <a:spcPts val="300"/>
                </a:spcBef>
                <a:spcAft>
                  <a:spcPts val="0"/>
                </a:spcAft>
                <a:buClr>
                  <a:sysClr val="windowText" lastClr="000000"/>
                </a:buClr>
                <a:buFontTx/>
                <a:buChar char="-"/>
                <a:defRPr/>
              </a:pPr>
              <a:r>
                <a:rPr lang="en-US" sz="1200" kern="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TCP Flood</a:t>
              </a:r>
            </a:p>
            <a:p>
              <a:pPr marL="625475" lvl="2" indent="-109538" fontAlgn="auto">
                <a:spcBef>
                  <a:spcPts val="300"/>
                </a:spcBef>
                <a:spcAft>
                  <a:spcPts val="0"/>
                </a:spcAft>
                <a:buClr>
                  <a:sysClr val="windowText" lastClr="000000"/>
                </a:buClr>
                <a:buFontTx/>
                <a:buChar char="-"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UDP Flood</a:t>
              </a:r>
            </a:p>
            <a:p>
              <a:pPr marL="625475" lvl="2" indent="-109538" fontAlgn="auto">
                <a:spcBef>
                  <a:spcPts val="300"/>
                </a:spcBef>
                <a:spcAft>
                  <a:spcPts val="0"/>
                </a:spcAft>
                <a:buClr>
                  <a:sysClr val="windowText" lastClr="000000"/>
                </a:buClr>
                <a:buFontTx/>
                <a:buChar char="-"/>
                <a:defRPr/>
              </a:pPr>
              <a:r>
                <a:rPr lang="en-US" sz="1200" kern="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ICMP Flood</a:t>
              </a: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  <a:p>
              <a:pPr marL="168275" marR="0" lvl="1" indent="-109538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ysClr val="windowText" lastClr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IPS Signature  to prevent attacks</a:t>
              </a:r>
            </a:p>
            <a:p>
              <a:pPr marL="168275" marR="0" lvl="1" indent="-109538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ysClr val="windowText" lastClr="000000"/>
                </a:buClr>
                <a:buSzTx/>
                <a:buFontTx/>
                <a:buChar char="-"/>
                <a:tabLst/>
                <a:defRPr/>
              </a:pPr>
              <a:r>
                <a:rPr lang="en-US" sz="1200" kern="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Protocol Anomaly</a:t>
              </a: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</p:grpSp>
      <p:grpSp>
        <p:nvGrpSpPr>
          <p:cNvPr id="6" name="Group 63"/>
          <p:cNvGrpSpPr/>
          <p:nvPr/>
        </p:nvGrpSpPr>
        <p:grpSpPr>
          <a:xfrm>
            <a:off x="4534154" y="1266784"/>
            <a:ext cx="3809746" cy="2162216"/>
            <a:chOff x="4200779" y="1600200"/>
            <a:chExt cx="3809746" cy="2162216"/>
          </a:xfrm>
        </p:grpSpPr>
        <p:sp>
          <p:nvSpPr>
            <p:cNvPr id="51" name="Rectangle 50"/>
            <p:cNvSpPr/>
            <p:nvPr/>
          </p:nvSpPr>
          <p:spPr>
            <a:xfrm>
              <a:off x="4352925" y="1600200"/>
              <a:ext cx="3657600" cy="2011680"/>
            </a:xfrm>
            <a:prstGeom prst="rect">
              <a:avLst/>
            </a:prstGeom>
            <a:gradFill rotWithShape="1">
              <a:gsLst>
                <a:gs pos="0">
                  <a:sysClr val="window" lastClr="FFFFFF">
                    <a:tint val="40000"/>
                    <a:satMod val="350000"/>
                  </a:sysClr>
                </a:gs>
                <a:gs pos="40000">
                  <a:sysClr val="window" lastClr="FFFFFF">
                    <a:tint val="45000"/>
                    <a:shade val="99000"/>
                    <a:satMod val="350000"/>
                  </a:sysClr>
                </a:gs>
                <a:gs pos="100000">
                  <a:sysClr val="window" lastClr="FFFFFF">
                    <a:shade val="20000"/>
                    <a:satMod val="255000"/>
                  </a:sysClr>
                </a:gs>
              </a:gsLst>
              <a:path path="circle">
                <a:fillToRect l="50000" t="-80000" r="50000" b="180000"/>
              </a:path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4200779" y="1786890"/>
              <a:ext cx="3291840" cy="32004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28575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352925" y="1769492"/>
              <a:ext cx="3505200" cy="15158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marR="0" lvl="0" indent="-342900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5E9E"/>
                </a:buClr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itchFamily="34" charset="0"/>
                </a:rPr>
                <a:t>Gateway Anti-Virus, Anti- spyware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5E9E"/>
                </a:buClr>
                <a:buSzTx/>
                <a:buFontTx/>
                <a:buNone/>
                <a:tabLst/>
                <a:defRPr/>
              </a:pPr>
              <a:endParaRPr kumimoji="0" lang="en-US" sz="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itchFamily="34" charset="0"/>
              </a:endParaRPr>
            </a:p>
            <a:p>
              <a:pPr marL="168275" marR="0" lvl="1" indent="-109538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ysClr val="windowText" lastClr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Bi-directional scanning: Web &amp; Email</a:t>
              </a:r>
            </a:p>
            <a:p>
              <a:pPr marL="168275" marR="0" lvl="1" indent="-109538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ysClr val="windowText" lastClr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Self-service Virus Quarantine</a:t>
              </a:r>
            </a:p>
            <a:p>
              <a:pPr marL="168275" marR="0" lvl="1" indent="-109538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ysClr val="windowText" lastClr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Scans HTTP, FTP, SMTP, POP3, HTTPS, IMAP and IM traffic</a:t>
              </a:r>
            </a:p>
            <a:p>
              <a:pPr marL="168275" marR="0" lvl="1" indent="-109538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ysClr val="windowText" lastClr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Instant visibility into Attacker/Victim</a:t>
              </a:r>
            </a:p>
          </p:txBody>
        </p:sp>
        <p:pic>
          <p:nvPicPr>
            <p:cNvPr id="59" name="Picture 2" descr="E:\pankaj\row_material\Button\dark.png"/>
            <p:cNvPicPr>
              <a:picLocks noChangeAspect="1" noChangeArrowheads="1"/>
            </p:cNvPicPr>
            <p:nvPr/>
          </p:nvPicPr>
          <p:blipFill>
            <a:blip r:embed="rId2" cstate="print">
              <a:lum bright="40000"/>
            </a:blip>
            <a:srcRect/>
            <a:stretch>
              <a:fillRect/>
            </a:stretch>
          </p:blipFill>
          <p:spPr bwMode="auto">
            <a:xfrm rot="5400000">
              <a:off x="5938084" y="2046944"/>
              <a:ext cx="154344" cy="3276599"/>
            </a:xfrm>
            <a:prstGeom prst="rect">
              <a:avLst/>
            </a:prstGeom>
            <a:noFill/>
          </p:spPr>
        </p:pic>
      </p:grpSp>
      <p:pic>
        <p:nvPicPr>
          <p:cNvPr id="67" name="Picture 2" descr="C:\Documents and Settings\pankaj.chauhan\Desktop\shadow0002.png"/>
          <p:cNvPicPr>
            <a:picLocks noChangeAspect="1" noChangeArrowheads="1"/>
          </p:cNvPicPr>
          <p:nvPr/>
        </p:nvPicPr>
        <p:blipFill>
          <a:blip r:embed="rId3" cstate="print"/>
          <a:srcRect t="16694" b="8737"/>
          <a:stretch>
            <a:fillRect/>
          </a:stretch>
        </p:blipFill>
        <p:spPr bwMode="auto">
          <a:xfrm>
            <a:off x="0" y="762000"/>
            <a:ext cx="9144000" cy="5105400"/>
          </a:xfrm>
          <a:prstGeom prst="rect">
            <a:avLst/>
          </a:prstGeom>
          <a:noFill/>
        </p:spPr>
      </p:pic>
      <p:sp>
        <p:nvSpPr>
          <p:cNvPr id="68" name="Rounded Rectangle 67"/>
          <p:cNvSpPr/>
          <p:nvPr/>
        </p:nvSpPr>
        <p:spPr>
          <a:xfrm>
            <a:off x="1752600" y="2133600"/>
            <a:ext cx="5638800" cy="3429000"/>
          </a:xfrm>
          <a:prstGeom prst="roundRect">
            <a:avLst>
              <a:gd name="adj" fmla="val 6146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76200" cap="flat" cmpd="sng" algn="ctr">
            <a:solidFill>
              <a:schemeClr val="bg1"/>
            </a:solidFill>
            <a:prstDash val="soli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E9E"/>
              </a:buClr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2" name="Picture 2" descr="C:\Documents and Settings\pankaj.chauhan\Desktop\ma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1" y="2362200"/>
            <a:ext cx="3962399" cy="2166653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2533623" y="4564559"/>
            <a:ext cx="4076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E9E"/>
              </a:buClr>
              <a:buSzTx/>
              <a:buFontTx/>
              <a:buNone/>
              <a:tabLst/>
              <a:defRPr/>
            </a:pPr>
            <a:r>
              <a:rPr lang="en-US" sz="2000" kern="0" dirty="0" smtClean="0">
                <a:solidFill>
                  <a:sysClr val="window" lastClr="FFFFFF"/>
                </a:solidFill>
                <a:latin typeface="Calibri" panose="020F0502020204030204" pitchFamily="34" charset="0"/>
              </a:rPr>
              <a:t>Continuously updated via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E9E"/>
              </a:buClr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ysClr val="window" lastClr="FFFFFF"/>
                </a:solidFill>
                <a:latin typeface="Calibri" panose="020F0502020204030204" pitchFamily="34" charset="0"/>
              </a:rPr>
              <a:t>Cyberoam Security Center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sp>
        <p:nvSpPr>
          <p:cNvPr id="55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302063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indent="-231775"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Threat Protection Features</a:t>
            </a:r>
            <a:endParaRPr lang="en-US" sz="2000" b="1" dirty="0">
              <a:solidFill>
                <a:srgbClr val="474747"/>
              </a:solidFill>
              <a:latin typeface="Calibri" panose="020F0502020204030204" pitchFamily="34" charset="0"/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 rot="16200000" flipH="1">
            <a:off x="5536795" y="2555468"/>
            <a:ext cx="263927" cy="949727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2" descr="C:\Documents and Settings\pankaj.chauhan\Desktop\CR100iNG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2819400"/>
            <a:ext cx="640080" cy="172597"/>
          </a:xfrm>
          <a:prstGeom prst="rect">
            <a:avLst/>
          </a:prstGeom>
          <a:noFill/>
        </p:spPr>
      </p:pic>
      <p:cxnSp>
        <p:nvCxnSpPr>
          <p:cNvPr id="86" name="Straight Connector 85"/>
          <p:cNvCxnSpPr/>
          <p:nvPr/>
        </p:nvCxnSpPr>
        <p:spPr>
          <a:xfrm>
            <a:off x="4411891" y="2850923"/>
            <a:ext cx="1607909" cy="349477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Picture 2" descr="C:\Documents and Settings\pankaj.chauhan\Desktop\CR100iNG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3363" y="2774153"/>
            <a:ext cx="640080" cy="172597"/>
          </a:xfrm>
          <a:prstGeom prst="rect">
            <a:avLst/>
          </a:prstGeom>
          <a:noFill/>
        </p:spPr>
      </p:pic>
      <p:cxnSp>
        <p:nvCxnSpPr>
          <p:cNvPr id="90" name="Straight Connector 89"/>
          <p:cNvCxnSpPr/>
          <p:nvPr/>
        </p:nvCxnSpPr>
        <p:spPr>
          <a:xfrm rot="5400000" flipH="1" flipV="1">
            <a:off x="4462459" y="2117318"/>
            <a:ext cx="421873" cy="3083326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2" descr="C:\Documents and Settings\pankaj.chauhan\Desktop\CR100iNG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8926" y="3810000"/>
            <a:ext cx="640080" cy="172597"/>
          </a:xfrm>
          <a:prstGeom prst="rect">
            <a:avLst/>
          </a:prstGeom>
          <a:noFill/>
        </p:spPr>
      </p:pic>
      <p:cxnSp>
        <p:nvCxnSpPr>
          <p:cNvPr id="93" name="Straight Connector 92"/>
          <p:cNvCxnSpPr/>
          <p:nvPr/>
        </p:nvCxnSpPr>
        <p:spPr>
          <a:xfrm>
            <a:off x="3048000" y="2971800"/>
            <a:ext cx="2971800" cy="3048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Picture 2" descr="C:\Documents and Settings\pankaj.chauhan\Desktop\CR100iNG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2905126"/>
            <a:ext cx="640080" cy="172597"/>
          </a:xfrm>
          <a:prstGeom prst="rect">
            <a:avLst/>
          </a:prstGeom>
          <a:noFill/>
        </p:spPr>
      </p:pic>
      <p:cxnSp>
        <p:nvCxnSpPr>
          <p:cNvPr id="96" name="Straight Connector 95"/>
          <p:cNvCxnSpPr/>
          <p:nvPr/>
        </p:nvCxnSpPr>
        <p:spPr>
          <a:xfrm>
            <a:off x="5181601" y="3300416"/>
            <a:ext cx="914399" cy="5238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2" descr="C:\Documents and Settings\pankaj.chauhan\Desktop\CR100iNG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3953" y="3243266"/>
            <a:ext cx="457200" cy="123283"/>
          </a:xfrm>
          <a:prstGeom prst="rect">
            <a:avLst/>
          </a:prstGeom>
          <a:noFill/>
        </p:spPr>
      </p:pic>
      <p:cxnSp>
        <p:nvCxnSpPr>
          <p:cNvPr id="99" name="Straight Connector 98"/>
          <p:cNvCxnSpPr/>
          <p:nvPr/>
        </p:nvCxnSpPr>
        <p:spPr>
          <a:xfrm rot="16200000" flipH="1">
            <a:off x="5316860" y="2587937"/>
            <a:ext cx="12467" cy="1671552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Picture 2" descr="C:\Documents and Settings\pankaj.chauhan\Desktop\CR100iNG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7674" y="3390904"/>
            <a:ext cx="457200" cy="123283"/>
          </a:xfrm>
          <a:prstGeom prst="rect">
            <a:avLst/>
          </a:prstGeom>
          <a:noFill/>
        </p:spPr>
      </p:pic>
      <p:cxnSp>
        <p:nvCxnSpPr>
          <p:cNvPr id="102" name="Straight Connector 101"/>
          <p:cNvCxnSpPr/>
          <p:nvPr/>
        </p:nvCxnSpPr>
        <p:spPr>
          <a:xfrm flipV="1">
            <a:off x="4122333" y="3429000"/>
            <a:ext cx="2049869" cy="150407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Picture 2" descr="C:\Documents and Settings\pankaj.chauhan\Desktop\CR100iNG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0015" y="3529015"/>
            <a:ext cx="457200" cy="123283"/>
          </a:xfrm>
          <a:prstGeom prst="rect">
            <a:avLst/>
          </a:prstGeom>
          <a:noFill/>
        </p:spPr>
      </p:pic>
      <p:grpSp>
        <p:nvGrpSpPr>
          <p:cNvPr id="62" name="Group 61"/>
          <p:cNvGrpSpPr/>
          <p:nvPr/>
        </p:nvGrpSpPr>
        <p:grpSpPr>
          <a:xfrm>
            <a:off x="5791200" y="2819400"/>
            <a:ext cx="1371600" cy="1371600"/>
            <a:chOff x="5791200" y="2819400"/>
            <a:chExt cx="1371600" cy="1371600"/>
          </a:xfrm>
        </p:grpSpPr>
        <p:pic>
          <p:nvPicPr>
            <p:cNvPr id="64" name="Picture 10" descr="E:\Downloads\1359566266_29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791200" y="2819400"/>
              <a:ext cx="1371600" cy="1371600"/>
            </a:xfrm>
            <a:prstGeom prst="rect">
              <a:avLst/>
            </a:prstGeom>
            <a:noFill/>
          </p:spPr>
        </p:pic>
        <p:sp>
          <p:nvSpPr>
            <p:cNvPr id="65" name="Rectangle 64"/>
            <p:cNvSpPr/>
            <p:nvPr/>
          </p:nvSpPr>
          <p:spPr>
            <a:xfrm>
              <a:off x="5867400" y="3124200"/>
              <a:ext cx="1219200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100" dirty="0" smtClean="0">
                  <a:latin typeface="Calibri" panose="020F0502020204030204" pitchFamily="34" charset="0"/>
                </a:rPr>
                <a:t>Cyberoam Security Center</a:t>
              </a:r>
              <a:endParaRPr lang="en-US" sz="1100" dirty="0"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8" presetClass="entr" presetSubtype="1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8" presetClass="entr" presetSubtype="1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8" presetClass="entr" presetSubtype="1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18" presetClass="entr" presetSubtype="1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18" presetClass="entr" presetSubtype="1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18" presetClass="entr" presetSubtype="1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7" presetID="18" presetClass="entr" presetSubtype="1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4800" y="987552"/>
            <a:ext cx="7734300" cy="145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spcBef>
                <a:spcPts val="600"/>
              </a:spcBef>
              <a:buClr>
                <a:srgbClr val="005E9E"/>
              </a:buClr>
              <a:buFont typeface="Wingdings" pitchFamily="2" charset="2"/>
              <a:buChar char="§"/>
            </a:pPr>
            <a:r>
              <a:rPr lang="en-US" b="1" dirty="0" smtClean="0">
                <a:latin typeface="Calibri" panose="020F0502020204030204" pitchFamily="34" charset="0"/>
                <a:cs typeface="Calibri" pitchFamily="34" charset="0"/>
              </a:rPr>
              <a:t>Create a bandwidth policy on a combination of </a:t>
            </a:r>
          </a:p>
          <a:p>
            <a:pPr marL="628650" lvl="2" indent="-171450"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-"/>
            </a:pPr>
            <a:r>
              <a:rPr lang="en-US" sz="1600" dirty="0">
                <a:latin typeface="Calibri" panose="020F0502020204030204" pitchFamily="34" charset="0"/>
              </a:rPr>
              <a:t>User or User Group /Department</a:t>
            </a:r>
          </a:p>
          <a:p>
            <a:pPr marL="628650" lvl="2" indent="-171450"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-"/>
            </a:pPr>
            <a:r>
              <a:rPr lang="en-US" sz="1600" dirty="0">
                <a:latin typeface="Calibri" panose="020F0502020204030204" pitchFamily="34" charset="0"/>
              </a:rPr>
              <a:t>Application or Application Category</a:t>
            </a:r>
          </a:p>
          <a:p>
            <a:pPr marL="628650" lvl="2" indent="-171450"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-"/>
            </a:pPr>
            <a:r>
              <a:rPr lang="en-US" sz="1600" dirty="0">
                <a:latin typeface="Calibri" panose="020F0502020204030204" pitchFamily="34" charset="0"/>
              </a:rPr>
              <a:t>Web category </a:t>
            </a:r>
          </a:p>
          <a:p>
            <a:pPr marL="628650" lvl="2" indent="-171450">
              <a:spcBef>
                <a:spcPts val="60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-"/>
            </a:pPr>
            <a:r>
              <a:rPr lang="en-US" sz="1600" dirty="0">
                <a:latin typeface="Calibri" panose="020F0502020204030204" pitchFamily="34" charset="0"/>
              </a:rPr>
              <a:t>Allows great flexibility and real L2-L8 visibility and control </a:t>
            </a:r>
          </a:p>
          <a:p>
            <a:pPr marL="228600" lvl="1" indent="-228600">
              <a:spcBef>
                <a:spcPts val="600"/>
              </a:spcBef>
              <a:buClr>
                <a:srgbClr val="005E9E"/>
              </a:buClr>
              <a:buFont typeface="Wingdings" pitchFamily="2" charset="2"/>
              <a:buChar char="§"/>
            </a:pPr>
            <a:r>
              <a:rPr lang="en-US" b="1" dirty="0" smtClean="0">
                <a:latin typeface="Calibri" panose="020F0502020204030204" pitchFamily="34" charset="0"/>
                <a:cs typeface="Calibri" pitchFamily="34" charset="0"/>
              </a:rPr>
              <a:t>Bandwidth sharing with priority</a:t>
            </a:r>
          </a:p>
          <a:p>
            <a:pPr marL="228600" lvl="1" indent="-228600">
              <a:spcBef>
                <a:spcPts val="600"/>
              </a:spcBef>
              <a:buClr>
                <a:srgbClr val="005E9E"/>
              </a:buClr>
              <a:buFont typeface="Wingdings" pitchFamily="2" charset="2"/>
              <a:buChar char="§"/>
            </a:pPr>
            <a:r>
              <a:rPr lang="en-US" b="1" dirty="0" smtClean="0">
                <a:latin typeface="Calibri" panose="020F0502020204030204" pitchFamily="34" charset="0"/>
                <a:cs typeface="Calibri" pitchFamily="34" charset="0"/>
              </a:rPr>
              <a:t>Schedule-based bandwidth allocation</a:t>
            </a: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497956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indent="-231775"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Best of Breed Bandwidth Management / </a:t>
            </a:r>
            <a:r>
              <a:rPr lang="en-US" sz="2000" b="1" dirty="0" err="1" smtClean="0">
                <a:solidFill>
                  <a:srgbClr val="474747"/>
                </a:solidFill>
                <a:latin typeface="Calibri" panose="020F0502020204030204" pitchFamily="34" charset="0"/>
              </a:rPr>
              <a:t>QoS</a:t>
            </a:r>
            <a:endParaRPr lang="en-US" sz="2000" b="1" dirty="0">
              <a:solidFill>
                <a:srgbClr val="474747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724400" y="3564192"/>
            <a:ext cx="3886200" cy="2819400"/>
          </a:xfrm>
          <a:prstGeom prst="roundRect">
            <a:avLst>
              <a:gd name="adj" fmla="val 5353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pPr marL="185738" lvl="1" indent="-169863"/>
            <a:r>
              <a:rPr lang="en-US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Burstable</a:t>
            </a:r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bandwidth</a:t>
            </a:r>
          </a:p>
          <a:p>
            <a:pPr marL="185738" lvl="1" indent="-169863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Share the unutilized bandwidth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38200" y="3564192"/>
            <a:ext cx="3657600" cy="2819400"/>
          </a:xfrm>
          <a:prstGeom prst="roundRect">
            <a:avLst>
              <a:gd name="adj" fmla="val 5353"/>
            </a:avLst>
          </a:prstGeom>
          <a:noFill/>
          <a:ln w="19050"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pPr marL="185738" lvl="1" indent="-169863"/>
            <a:r>
              <a:rPr lang="en-US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Committed bandwidth</a:t>
            </a:r>
          </a:p>
          <a:p>
            <a:pPr marL="185738" lvl="1" indent="-169863">
              <a:buFont typeface="Arial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  <a:latin typeface="Calibri" panose="020F0502020204030204" pitchFamily="34" charset="0"/>
              </a:rPr>
              <a:t>Allocate dedicated bandwidth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143000" y="4630992"/>
            <a:ext cx="3048000" cy="1119056"/>
            <a:chOff x="4572000" y="4648200"/>
            <a:chExt cx="3048000" cy="1119056"/>
          </a:xfrm>
        </p:grpSpPr>
        <p:grpSp>
          <p:nvGrpSpPr>
            <p:cNvPr id="17" name="Group 52"/>
            <p:cNvGrpSpPr>
              <a:grpSpLocks/>
            </p:cNvGrpSpPr>
            <p:nvPr/>
          </p:nvGrpSpPr>
          <p:grpSpPr bwMode="auto">
            <a:xfrm>
              <a:off x="4572000" y="4648200"/>
              <a:ext cx="838200" cy="947738"/>
              <a:chOff x="2628900" y="3352800"/>
              <a:chExt cx="838200" cy="947208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743200" y="3352800"/>
                <a:ext cx="609600" cy="609259"/>
              </a:xfrm>
              <a:prstGeom prst="ellipse">
                <a:avLst/>
              </a:prstGeom>
              <a:solidFill>
                <a:srgbClr val="4F81BD"/>
              </a:solidFill>
              <a:ln w="381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kern="0">
                  <a:solidFill>
                    <a:sysClr val="window" lastClr="FFFFFF"/>
                  </a:solidFill>
                  <a:latin typeface="Calibri" panose="020F0502020204030204" pitchFamily="34" charset="0"/>
                  <a:cs typeface="+mn-cs"/>
                </a:endParaRPr>
              </a:p>
            </p:txBody>
          </p:sp>
          <p:sp>
            <p:nvSpPr>
              <p:cNvPr id="32" name="Rectangle 1"/>
              <p:cNvSpPr>
                <a:spLocks noChangeArrowheads="1"/>
              </p:cNvSpPr>
              <p:nvPr/>
            </p:nvSpPr>
            <p:spPr bwMode="auto">
              <a:xfrm>
                <a:off x="2628900" y="4038216"/>
                <a:ext cx="838200" cy="2617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kern="0" dirty="0">
                    <a:solidFill>
                      <a:sysClr val="windowText" lastClr="000000">
                        <a:lumMod val="75000"/>
                        <a:lumOff val="25000"/>
                      </a:sysClr>
                    </a:solidFill>
                    <a:latin typeface="Calibri" panose="020F0502020204030204" pitchFamily="34" charset="0"/>
                  </a:rPr>
                  <a:t>CEO</a:t>
                </a:r>
              </a:p>
            </p:txBody>
          </p:sp>
          <p:pic>
            <p:nvPicPr>
              <p:cNvPr id="33" name="Picture 2" descr="C:\Documents and Settings\jayesh.chauhan\Desktop\PPT_images\hotel\user with laptop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682240" y="3421380"/>
                <a:ext cx="731520" cy="749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9" name="Group 56"/>
            <p:cNvGrpSpPr>
              <a:grpSpLocks/>
            </p:cNvGrpSpPr>
            <p:nvPr/>
          </p:nvGrpSpPr>
          <p:grpSpPr bwMode="auto">
            <a:xfrm>
              <a:off x="5410203" y="4648203"/>
              <a:ext cx="1279526" cy="952501"/>
              <a:chOff x="3444239" y="3352800"/>
              <a:chExt cx="1279526" cy="951235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3733164" y="3352800"/>
                <a:ext cx="609600" cy="608790"/>
              </a:xfrm>
              <a:prstGeom prst="ellipse">
                <a:avLst/>
              </a:prstGeom>
              <a:solidFill>
                <a:srgbClr val="9BBB59"/>
              </a:solidFill>
              <a:ln w="381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kern="0">
                  <a:solidFill>
                    <a:sysClr val="window" lastClr="FFFFFF"/>
                  </a:solidFill>
                  <a:latin typeface="Calibri" panose="020F0502020204030204" pitchFamily="34" charset="0"/>
                  <a:cs typeface="+mn-cs"/>
                </a:endParaRPr>
              </a:p>
            </p:txBody>
          </p:sp>
          <p:sp>
            <p:nvSpPr>
              <p:cNvPr id="29" name="Rectangle 1"/>
              <p:cNvSpPr>
                <a:spLocks noChangeArrowheads="1"/>
              </p:cNvSpPr>
              <p:nvPr/>
            </p:nvSpPr>
            <p:spPr bwMode="auto">
              <a:xfrm>
                <a:off x="3444239" y="4042446"/>
                <a:ext cx="1279526" cy="2615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kern="0" dirty="0">
                    <a:solidFill>
                      <a:sysClr val="windowText" lastClr="000000">
                        <a:lumMod val="75000"/>
                        <a:lumOff val="25000"/>
                      </a:sysClr>
                    </a:solidFill>
                    <a:latin typeface="Calibri" panose="020F0502020204030204" pitchFamily="34" charset="0"/>
                  </a:rPr>
                  <a:t>Manager</a:t>
                </a:r>
              </a:p>
            </p:txBody>
          </p:sp>
          <p:pic>
            <p:nvPicPr>
              <p:cNvPr id="30" name="Picture 2" descr="C:\Documents and Settings\jayesh.chauhan\Desktop\PPT_images\hotel\user with laptop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733165" y="3421380"/>
                <a:ext cx="731520" cy="749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0" name="Group 60"/>
            <p:cNvGrpSpPr>
              <a:grpSpLocks/>
            </p:cNvGrpSpPr>
            <p:nvPr/>
          </p:nvGrpSpPr>
          <p:grpSpPr bwMode="auto">
            <a:xfrm>
              <a:off x="6553200" y="4648200"/>
              <a:ext cx="1066800" cy="947738"/>
              <a:chOff x="4267200" y="3352800"/>
              <a:chExt cx="1066800" cy="947213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4381500" y="3352800"/>
                <a:ext cx="609600" cy="609262"/>
              </a:xfrm>
              <a:prstGeom prst="ellipse">
                <a:avLst/>
              </a:prstGeom>
              <a:solidFill>
                <a:srgbClr val="F79646"/>
              </a:solidFill>
              <a:ln w="381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kern="0">
                  <a:solidFill>
                    <a:sysClr val="window" lastClr="FFFFFF"/>
                  </a:solidFill>
                  <a:latin typeface="Calibri" panose="020F0502020204030204" pitchFamily="34" charset="0"/>
                  <a:cs typeface="+mn-cs"/>
                </a:endParaRPr>
              </a:p>
            </p:txBody>
          </p:sp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4267200" y="4038220"/>
                <a:ext cx="1066800" cy="2617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 kern="0" dirty="0">
                    <a:solidFill>
                      <a:sysClr val="windowText" lastClr="000000">
                        <a:lumMod val="75000"/>
                        <a:lumOff val="25000"/>
                      </a:sysClr>
                    </a:solidFill>
                    <a:latin typeface="Calibri" panose="020F0502020204030204" pitchFamily="34" charset="0"/>
                  </a:rPr>
                  <a:t>ERP System</a:t>
                </a:r>
              </a:p>
            </p:txBody>
          </p:sp>
          <p:pic>
            <p:nvPicPr>
              <p:cNvPr id="27" name="Picture 2" descr="C:\Documents and Settings\jayesh.chauhan\Desktop\PPT_images\hotel\user with laptop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440552" y="3421384"/>
                <a:ext cx="731520" cy="7493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4724400" y="5521035"/>
              <a:ext cx="609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Calibri" panose="020F0502020204030204" pitchFamily="34" charset="0"/>
                </a:rPr>
                <a:t>5 mbps</a:t>
              </a:r>
              <a:endParaRPr lang="en-US" sz="1000" dirty="0">
                <a:latin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15000" y="5521035"/>
              <a:ext cx="762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Calibri" panose="020F0502020204030204" pitchFamily="34" charset="0"/>
                </a:rPr>
                <a:t>2 mbps</a:t>
              </a:r>
              <a:endParaRPr lang="en-US" sz="1000" dirty="0">
                <a:latin typeface="Calibri" panose="020F050202020403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81800" y="5521035"/>
              <a:ext cx="609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Calibri" panose="020F0502020204030204" pitchFamily="34" charset="0"/>
                </a:rPr>
                <a:t>8 mbps</a:t>
              </a:r>
              <a:endParaRPr lang="en-US" sz="10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5624591" y="4868100"/>
            <a:ext cx="2196000" cy="489300"/>
            <a:chOff x="2348373" y="3953700"/>
            <a:chExt cx="2196000" cy="489300"/>
          </a:xfrm>
        </p:grpSpPr>
        <p:cxnSp>
          <p:nvCxnSpPr>
            <p:cNvPr id="115" name="Straight Connector 114"/>
            <p:cNvCxnSpPr/>
            <p:nvPr/>
          </p:nvCxnSpPr>
          <p:spPr>
            <a:xfrm rot="5400000">
              <a:off x="2246020" y="4317000"/>
              <a:ext cx="252000" cy="0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rot="5400000">
              <a:off x="4407561" y="4317000"/>
              <a:ext cx="252000" cy="0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rot="5400000">
              <a:off x="3312481" y="4079700"/>
              <a:ext cx="252000" cy="0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2348373" y="4191000"/>
              <a:ext cx="2196000" cy="0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rot="5400000">
              <a:off x="3312525" y="4317000"/>
              <a:ext cx="252000" cy="0"/>
            </a:xfrm>
            <a:prstGeom prst="line">
              <a:avLst/>
            </a:prstGeom>
            <a:ln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20" name="Group 119"/>
          <p:cNvGrpSpPr/>
          <p:nvPr/>
        </p:nvGrpSpPr>
        <p:grpSpPr>
          <a:xfrm>
            <a:off x="5317970" y="5334000"/>
            <a:ext cx="652743" cy="1066800"/>
            <a:chOff x="3399971" y="4555033"/>
            <a:chExt cx="652743" cy="1066800"/>
          </a:xfrm>
        </p:grpSpPr>
        <p:sp>
          <p:nvSpPr>
            <p:cNvPr id="121" name="Oval 120"/>
            <p:cNvSpPr/>
            <p:nvPr/>
          </p:nvSpPr>
          <p:spPr bwMode="auto">
            <a:xfrm>
              <a:off x="3402342" y="4555033"/>
              <a:ext cx="648000" cy="648000"/>
            </a:xfrm>
            <a:prstGeom prst="ellips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122" name="Text Box 8"/>
            <p:cNvSpPr txBox="1">
              <a:spLocks noChangeArrowheads="1"/>
            </p:cNvSpPr>
            <p:nvPr/>
          </p:nvSpPr>
          <p:spPr bwMode="auto">
            <a:xfrm>
              <a:off x="3399971" y="5221723"/>
              <a:ext cx="65274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Manager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0" dirty="0" smtClean="0">
                  <a:solidFill>
                    <a:srgbClr val="0070C0"/>
                  </a:solidFill>
                  <a:latin typeface="Calibri" panose="020F0502020204030204" pitchFamily="34" charset="0"/>
                </a:rPr>
                <a:t>2mbps</a:t>
              </a: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pic>
          <p:nvPicPr>
            <p:cNvPr id="123" name="Picture 4" descr="E:\pankaj\row_material\icon\user\User-icon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3456013" y="4621816"/>
              <a:ext cx="540659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4" name="Group 123"/>
          <p:cNvGrpSpPr/>
          <p:nvPr/>
        </p:nvGrpSpPr>
        <p:grpSpPr>
          <a:xfrm>
            <a:off x="6714743" y="4867275"/>
            <a:ext cx="1116000" cy="490125"/>
            <a:chOff x="6504000" y="3952875"/>
            <a:chExt cx="1116000" cy="490125"/>
          </a:xfrm>
        </p:grpSpPr>
        <p:cxnSp>
          <p:nvCxnSpPr>
            <p:cNvPr id="125" name="Straight Connector 124"/>
            <p:cNvCxnSpPr/>
            <p:nvPr/>
          </p:nvCxnSpPr>
          <p:spPr>
            <a:xfrm rot="5400000">
              <a:off x="6378583" y="4078875"/>
              <a:ext cx="252000" cy="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6504000" y="4190175"/>
              <a:ext cx="1116000" cy="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rot="5400000">
              <a:off x="6379575" y="4317000"/>
              <a:ext cx="252000" cy="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rot="5400000">
              <a:off x="7464138" y="4316175"/>
              <a:ext cx="252000" cy="0"/>
            </a:xfrm>
            <a:prstGeom prst="line">
              <a:avLst/>
            </a:prstGeom>
            <a:ln w="76200">
              <a:solidFill>
                <a:srgbClr val="00B0F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29" name="Group 128"/>
          <p:cNvGrpSpPr/>
          <p:nvPr/>
        </p:nvGrpSpPr>
        <p:grpSpPr>
          <a:xfrm>
            <a:off x="7399049" y="5334000"/>
            <a:ext cx="793807" cy="1066800"/>
            <a:chOff x="4371433" y="4555033"/>
            <a:chExt cx="793807" cy="1066800"/>
          </a:xfrm>
        </p:grpSpPr>
        <p:sp>
          <p:nvSpPr>
            <p:cNvPr id="130" name="Oval 129"/>
            <p:cNvSpPr/>
            <p:nvPr/>
          </p:nvSpPr>
          <p:spPr bwMode="auto">
            <a:xfrm>
              <a:off x="4444336" y="4555033"/>
              <a:ext cx="648000" cy="648000"/>
            </a:xfrm>
            <a:prstGeom prst="ellips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131" name="Text Box 8"/>
            <p:cNvSpPr txBox="1">
              <a:spLocks noChangeArrowheads="1"/>
            </p:cNvSpPr>
            <p:nvPr/>
          </p:nvSpPr>
          <p:spPr bwMode="auto">
            <a:xfrm>
              <a:off x="4371433" y="5221723"/>
              <a:ext cx="79380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0" dirty="0" smtClean="0">
                  <a:solidFill>
                    <a:sysClr val="windowText" lastClr="000000"/>
                  </a:solidFill>
                  <a:latin typeface="Calibri" panose="020F0502020204030204" pitchFamily="34" charset="0"/>
                </a:rPr>
                <a:t>Employee 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2mbps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pic>
          <p:nvPicPr>
            <p:cNvPr id="132" name="Picture 5" descr="E:\pankaj\row_material\icon\user\administrator-icon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4498336" y="4611847"/>
              <a:ext cx="540000" cy="540000"/>
            </a:xfrm>
            <a:prstGeom prst="rect">
              <a:avLst/>
            </a:prstGeom>
            <a:noFill/>
          </p:spPr>
        </p:pic>
      </p:grpSp>
      <p:grpSp>
        <p:nvGrpSpPr>
          <p:cNvPr id="133" name="Group 132"/>
          <p:cNvGrpSpPr/>
          <p:nvPr/>
        </p:nvGrpSpPr>
        <p:grpSpPr>
          <a:xfrm>
            <a:off x="6323019" y="5334000"/>
            <a:ext cx="793807" cy="1066800"/>
            <a:chOff x="2373422" y="4555034"/>
            <a:chExt cx="793807" cy="1066800"/>
          </a:xfrm>
        </p:grpSpPr>
        <p:sp>
          <p:nvSpPr>
            <p:cNvPr id="134" name="Oval 133"/>
            <p:cNvSpPr/>
            <p:nvPr/>
          </p:nvSpPr>
          <p:spPr bwMode="auto">
            <a:xfrm>
              <a:off x="2446325" y="4555034"/>
              <a:ext cx="648000" cy="648000"/>
            </a:xfrm>
            <a:prstGeom prst="ellips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135" name="Text Box 8"/>
            <p:cNvSpPr txBox="1">
              <a:spLocks noChangeArrowheads="1"/>
            </p:cNvSpPr>
            <p:nvPr/>
          </p:nvSpPr>
          <p:spPr bwMode="auto">
            <a:xfrm>
              <a:off x="2373422" y="5221724"/>
              <a:ext cx="79380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Employee</a:t>
              </a:r>
              <a:r>
                <a:rPr kumimoji="0" lang="en-US" sz="1000" b="0" i="0" u="none" strike="noStrike" kern="0" cap="none" spc="0" normalizeH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1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kern="0" baseline="0" dirty="0" smtClean="0">
                  <a:solidFill>
                    <a:srgbClr val="0070C0"/>
                  </a:solidFill>
                  <a:latin typeface="Calibri" panose="020F0502020204030204" pitchFamily="34" charset="0"/>
                </a:rPr>
                <a:t>2mbps</a:t>
              </a:r>
              <a:endParaRPr kumimoji="0" lang="en-US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pic>
          <p:nvPicPr>
            <p:cNvPr id="136" name="Picture 2" descr="E:\pankaj\row_material\icon\user\1327993585_graduated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2500325" y="4634707"/>
              <a:ext cx="540000" cy="54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" name="Group 136"/>
          <p:cNvGrpSpPr/>
          <p:nvPr/>
        </p:nvGrpSpPr>
        <p:grpSpPr>
          <a:xfrm>
            <a:off x="6318178" y="5334000"/>
            <a:ext cx="1879362" cy="1066800"/>
            <a:chOff x="5403778" y="4419600"/>
            <a:chExt cx="1879362" cy="1066800"/>
          </a:xfrm>
        </p:grpSpPr>
        <p:grpSp>
          <p:nvGrpSpPr>
            <p:cNvPr id="138" name="Group 58"/>
            <p:cNvGrpSpPr/>
            <p:nvPr/>
          </p:nvGrpSpPr>
          <p:grpSpPr>
            <a:xfrm>
              <a:off x="6489333" y="4419600"/>
              <a:ext cx="793807" cy="1066800"/>
              <a:chOff x="4371433" y="4555033"/>
              <a:chExt cx="793807" cy="1066800"/>
            </a:xfrm>
          </p:grpSpPr>
          <p:sp>
            <p:nvSpPr>
              <p:cNvPr id="143" name="Oval 142"/>
              <p:cNvSpPr/>
              <p:nvPr/>
            </p:nvSpPr>
            <p:spPr bwMode="auto">
              <a:xfrm>
                <a:off x="4444336" y="4555033"/>
                <a:ext cx="648000" cy="64800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Text Box 8"/>
              <p:cNvSpPr txBox="1">
                <a:spLocks noChangeArrowheads="1"/>
              </p:cNvSpPr>
              <p:nvPr/>
            </p:nvSpPr>
            <p:spPr bwMode="auto">
              <a:xfrm>
                <a:off x="4371433" y="5221723"/>
                <a:ext cx="79380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 kern="0" dirty="0" smtClean="0">
                    <a:solidFill>
                      <a:sysClr val="windowText" lastClr="000000"/>
                    </a:solidFill>
                    <a:latin typeface="Calibri" panose="020F0502020204030204" pitchFamily="34" charset="0"/>
                  </a:rPr>
                  <a:t>Employee 2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 b="1" kern="0" dirty="0" smtClean="0">
                    <a:solidFill>
                      <a:srgbClr val="00B0F0"/>
                    </a:solidFill>
                    <a:latin typeface="Calibri" panose="020F0502020204030204" pitchFamily="34" charset="0"/>
                  </a:rPr>
                  <a:t>3</a:t>
                </a:r>
                <a:r>
                  <a:rPr kumimoji="0" lang="en-US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mbps</a:t>
                </a:r>
                <a:endPara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 pitchFamily="34" charset="0"/>
                </a:endParaRPr>
              </a:p>
            </p:txBody>
          </p:sp>
          <p:pic>
            <p:nvPicPr>
              <p:cNvPr id="145" name="Picture 5" descr="E:\pankaj\row_material\icon\user\administrator-icon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 flipH="1">
                <a:off x="4498336" y="4611847"/>
                <a:ext cx="540000" cy="540000"/>
              </a:xfrm>
              <a:prstGeom prst="rect">
                <a:avLst/>
              </a:prstGeom>
              <a:noFill/>
            </p:spPr>
          </p:pic>
        </p:grpSp>
        <p:grpSp>
          <p:nvGrpSpPr>
            <p:cNvPr id="139" name="Group 62"/>
            <p:cNvGrpSpPr/>
            <p:nvPr/>
          </p:nvGrpSpPr>
          <p:grpSpPr>
            <a:xfrm>
              <a:off x="5403778" y="4419600"/>
              <a:ext cx="793807" cy="1066800"/>
              <a:chOff x="2373422" y="4555034"/>
              <a:chExt cx="793807" cy="1066800"/>
            </a:xfrm>
          </p:grpSpPr>
          <p:sp>
            <p:nvSpPr>
              <p:cNvPr id="140" name="Oval 139"/>
              <p:cNvSpPr/>
              <p:nvPr/>
            </p:nvSpPr>
            <p:spPr bwMode="auto">
              <a:xfrm>
                <a:off x="2446325" y="4555034"/>
                <a:ext cx="648000" cy="648000"/>
              </a:xfrm>
              <a:prstGeom prst="ellips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Text Box 8"/>
              <p:cNvSpPr txBox="1">
                <a:spLocks noChangeArrowheads="1"/>
              </p:cNvSpPr>
              <p:nvPr/>
            </p:nvSpPr>
            <p:spPr bwMode="auto">
              <a:xfrm>
                <a:off x="2373422" y="5221724"/>
                <a:ext cx="793807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Employee</a:t>
                </a:r>
                <a:r>
                  <a:rPr kumimoji="0" lang="en-US" sz="1000" b="0" i="0" u="none" strike="noStrike" kern="0" cap="none" spc="0" normalizeH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 1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000" b="1" kern="0" dirty="0" smtClean="0">
                    <a:solidFill>
                      <a:srgbClr val="00B0F0"/>
                    </a:solidFill>
                    <a:latin typeface="Calibri" panose="020F0502020204030204" pitchFamily="34" charset="0"/>
                  </a:rPr>
                  <a:t>3</a:t>
                </a:r>
                <a:r>
                  <a:rPr lang="en-US" sz="1000" b="1" kern="0" baseline="0" dirty="0" smtClean="0">
                    <a:solidFill>
                      <a:srgbClr val="00B0F0"/>
                    </a:solidFill>
                    <a:latin typeface="Calibri" panose="020F0502020204030204" pitchFamily="34" charset="0"/>
                  </a:rPr>
                  <a:t>mbps</a:t>
                </a:r>
                <a:endParaRPr kumimoji="0" lang="en-US" sz="1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 pitchFamily="34" charset="0"/>
                </a:endParaRPr>
              </a:p>
            </p:txBody>
          </p:sp>
          <p:pic>
            <p:nvPicPr>
              <p:cNvPr id="142" name="Picture 2" descr="E:\pankaj\row_material\icon\user\1327993585_graduated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 bwMode="auto">
              <a:xfrm>
                <a:off x="2500325" y="4634707"/>
                <a:ext cx="540000" cy="540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46" name="Group 145"/>
          <p:cNvGrpSpPr/>
          <p:nvPr/>
        </p:nvGrpSpPr>
        <p:grpSpPr>
          <a:xfrm>
            <a:off x="6141338" y="4310184"/>
            <a:ext cx="1935480" cy="646331"/>
            <a:chOff x="2719845" y="3070759"/>
            <a:chExt cx="1935480" cy="646331"/>
          </a:xfrm>
        </p:grpSpPr>
        <p:sp>
          <p:nvSpPr>
            <p:cNvPr id="147" name="Text Box 8"/>
            <p:cNvSpPr txBox="1">
              <a:spLocks noChangeArrowheads="1"/>
            </p:cNvSpPr>
            <p:nvPr/>
          </p:nvSpPr>
          <p:spPr bwMode="auto">
            <a:xfrm>
              <a:off x="3791325" y="3070759"/>
              <a:ext cx="864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Marketing Group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kern="0" dirty="0" smtClean="0">
                  <a:solidFill>
                    <a:srgbClr val="0070C0"/>
                  </a:solidFill>
                  <a:latin typeface="Calibri" panose="020F0502020204030204" pitchFamily="34" charset="0"/>
                </a:rPr>
                <a:t>6mbps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grpSp>
          <p:nvGrpSpPr>
            <p:cNvPr id="148" name="Group 14"/>
            <p:cNvGrpSpPr/>
            <p:nvPr/>
          </p:nvGrpSpPr>
          <p:grpSpPr>
            <a:xfrm>
              <a:off x="2719845" y="3106759"/>
              <a:ext cx="1135019" cy="575361"/>
              <a:chOff x="2693671" y="2946459"/>
              <a:chExt cx="1135019" cy="575361"/>
            </a:xfrm>
          </p:grpSpPr>
          <p:sp>
            <p:nvSpPr>
              <p:cNvPr id="149" name="Rounded Rectangle 148"/>
              <p:cNvSpPr/>
              <p:nvPr/>
            </p:nvSpPr>
            <p:spPr bwMode="auto">
              <a:xfrm>
                <a:off x="2724151" y="2946459"/>
                <a:ext cx="1080000" cy="540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</a:endParaRPr>
              </a:p>
            </p:txBody>
          </p:sp>
          <p:grpSp>
            <p:nvGrpSpPr>
              <p:cNvPr id="150" name="Group 13"/>
              <p:cNvGrpSpPr/>
              <p:nvPr/>
            </p:nvGrpSpPr>
            <p:grpSpPr>
              <a:xfrm>
                <a:off x="2693671" y="2959935"/>
                <a:ext cx="1135019" cy="561885"/>
                <a:chOff x="2719808" y="2957535"/>
                <a:chExt cx="1135019" cy="561885"/>
              </a:xfrm>
            </p:grpSpPr>
            <p:pic>
              <p:nvPicPr>
                <p:cNvPr id="151" name="Picture 150" descr="E:\pankaj\row_material\icon\user\User-icon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314168" y="2957535"/>
                  <a:ext cx="540659" cy="54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2" name="Picture 2" descr="E:\pankaj\row_material\icon\user\1327993585_graduated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 bwMode="auto">
                <a:xfrm>
                  <a:off x="2719808" y="2972775"/>
                  <a:ext cx="540000" cy="5400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3" name="Picture 5" descr="E:\pankaj\row_material\icon\user\administrator-icon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 flipH="1">
                  <a:off x="2964180" y="2979420"/>
                  <a:ext cx="540000" cy="540000"/>
                </a:xfrm>
                <a:prstGeom prst="rect">
                  <a:avLst/>
                </a:prstGeom>
                <a:noFill/>
              </p:spPr>
            </p:pic>
          </p:grpSp>
        </p:grpSp>
      </p:grpSp>
      <p:sp>
        <p:nvSpPr>
          <p:cNvPr id="62" name="Multiply 61"/>
          <p:cNvSpPr/>
          <p:nvPr/>
        </p:nvSpPr>
        <p:spPr>
          <a:xfrm>
            <a:off x="5638800" y="4859592"/>
            <a:ext cx="457200" cy="457200"/>
          </a:xfrm>
          <a:prstGeom prst="mathMultiply">
            <a:avLst>
              <a:gd name="adj1" fmla="val 106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latin typeface="Calibri" panose="020F050202020403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772890" y="4554792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alibri" panose="020F0502020204030204" pitchFamily="34" charset="0"/>
              </a:rPr>
              <a:t>When user is not connected</a:t>
            </a:r>
            <a:endParaRPr lang="en-US" sz="1200" dirty="0">
              <a:latin typeface="Calibri" panose="020F0502020204030204" pitchFamily="34" charset="0"/>
            </a:endParaRPr>
          </a:p>
        </p:txBody>
      </p:sp>
      <p:cxnSp>
        <p:nvCxnSpPr>
          <p:cNvPr id="65" name="Straight Connector 64"/>
          <p:cNvCxnSpPr/>
          <p:nvPr/>
        </p:nvCxnSpPr>
        <p:spPr>
          <a:xfrm>
            <a:off x="5437910" y="6291949"/>
            <a:ext cx="381000" cy="158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15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62" grpId="0" animBg="1"/>
      <p:bldP spid="6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4800" y="914400"/>
            <a:ext cx="8267700" cy="384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lvl="1" indent="-228600">
              <a:spcBef>
                <a:spcPts val="600"/>
              </a:spcBef>
              <a:buClr>
                <a:srgbClr val="005E9E"/>
              </a:buClr>
              <a:buFont typeface="Wingdings" pitchFamily="2" charset="2"/>
              <a:buChar char="§"/>
            </a:pPr>
            <a:r>
              <a:rPr lang="en-IN" b="1" dirty="0" smtClean="0">
                <a:latin typeface="Calibri" panose="020F0502020204030204" pitchFamily="34" charset="0"/>
              </a:rPr>
              <a:t>Firewalls/IPS cannot protect a web application from unknown threats</a:t>
            </a:r>
            <a:endParaRPr lang="en-US" b="1" dirty="0" smtClean="0">
              <a:latin typeface="Calibri" panose="020F0502020204030204" pitchFamily="34" charset="0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502740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indent="-231775"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On-appliance Web Application Firewall (WAF)</a:t>
            </a:r>
            <a:endParaRPr lang="en-US" sz="2000" b="1" dirty="0">
              <a:solidFill>
                <a:srgbClr val="474747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 descr="C:\Documents and Settings\pankaj.chauhan\Desktop\New Folder (3)\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9750" y="1810926"/>
            <a:ext cx="5546725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3377948" y="2688813"/>
            <a:ext cx="1335338" cy="1819275"/>
            <a:chOff x="3408095" y="3438525"/>
            <a:chExt cx="1334720" cy="1818640"/>
          </a:xfrm>
        </p:grpSpPr>
        <p:pic>
          <p:nvPicPr>
            <p:cNvPr id="12" name="Picture 2" descr="C:\Documents and Settings\pankaj.chauhan\Desktop\New Folder (3)\16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4240" y="3520440"/>
              <a:ext cx="1298575" cy="1736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 Box 5"/>
            <p:cNvSpPr txBox="1">
              <a:spLocks noChangeArrowheads="1"/>
            </p:cNvSpPr>
            <p:nvPr/>
          </p:nvSpPr>
          <p:spPr bwMode="auto">
            <a:xfrm>
              <a:off x="3408095" y="3438525"/>
              <a:ext cx="766200" cy="425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ts val="200"/>
                </a:spcBef>
                <a:buClr>
                  <a:srgbClr val="005E9E"/>
                </a:buClr>
                <a:buFont typeface="Wingdings" pitchFamily="2" charset="2"/>
                <a:buNone/>
              </a:pPr>
              <a:r>
                <a:rPr lang="en-US" sz="1000" b="1">
                  <a:latin typeface="Calibri" panose="020F0502020204030204" pitchFamily="34" charset="0"/>
                </a:rPr>
                <a:t>Traditional</a:t>
              </a:r>
            </a:p>
            <a:p>
              <a:pPr algn="ctr">
                <a:spcBef>
                  <a:spcPts val="200"/>
                </a:spcBef>
                <a:buClr>
                  <a:srgbClr val="005E9E"/>
                </a:buClr>
                <a:buFont typeface="Wingdings" pitchFamily="2" charset="2"/>
                <a:buNone/>
              </a:pPr>
              <a:r>
                <a:rPr lang="en-US" sz="1000" b="1">
                  <a:latin typeface="Calibri" panose="020F0502020204030204" pitchFamily="34" charset="0"/>
                </a:rPr>
                <a:t>Firewall</a:t>
              </a:r>
            </a:p>
          </p:txBody>
        </p:sp>
      </p:grpSp>
      <p:pic>
        <p:nvPicPr>
          <p:cNvPr id="15" name="Picture 3" descr="C:\Documents and Settings\pankaj.chauhan\Desktop\New Folder (3)\1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5087" y="3412713"/>
            <a:ext cx="5207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C:\Documents and Settings\pankaj.chauhan\Desktop\New Folder (3)\0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78237" y="1523588"/>
            <a:ext cx="1816100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 descr="C:\Documents and Settings\pankaj.chauhan\Desktop\New Folder (3)\03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837" y="1460088"/>
            <a:ext cx="1454150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C:\Documents and Settings\pankaj.chauhan\Desktop\New Folder (3)\0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187" y="3244438"/>
            <a:ext cx="1011238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C:\Documents and Settings\pankaj.chauhan\Desktop\New Folder (3)\0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30837" y="3257138"/>
            <a:ext cx="91440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Straight Arrow Connector 24"/>
          <p:cNvCxnSpPr/>
          <p:nvPr/>
        </p:nvCxnSpPr>
        <p:spPr>
          <a:xfrm flipH="1">
            <a:off x="2035175" y="3623851"/>
            <a:ext cx="1371600" cy="1587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6218237" y="3623851"/>
            <a:ext cx="1096963" cy="1587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035175" y="3898488"/>
            <a:ext cx="1371600" cy="1588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218237" y="3898488"/>
            <a:ext cx="1096963" cy="1588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19" descr="C:\Documents and Settings\pankaj.chauhan\Desktop\New Folder (3)\15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30662" y="3920713"/>
            <a:ext cx="808038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/>
          <p:nvPr/>
        </p:nvCxnSpPr>
        <p:spPr>
          <a:xfrm flipH="1">
            <a:off x="4024312" y="3623851"/>
            <a:ext cx="1416050" cy="1587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024312" y="3898488"/>
            <a:ext cx="1416050" cy="1588"/>
          </a:xfrm>
          <a:prstGeom prst="straightConnector1">
            <a:avLst/>
          </a:prstGeom>
          <a:ln w="1905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15" descr="C:\Documents and Settings\pankaj.chauhan\Desktop\New Folder (3)\1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38337" y="3911188"/>
            <a:ext cx="84137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6" descr="C:\Documents and Settings\pankaj.chauhan\Desktop\New Folder (3)\02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136488"/>
            <a:ext cx="1514475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5405437" y="2517363"/>
            <a:ext cx="935038" cy="1857375"/>
            <a:chOff x="5435600" y="3267075"/>
            <a:chExt cx="935038" cy="1857375"/>
          </a:xfrm>
        </p:grpSpPr>
        <p:pic>
          <p:nvPicPr>
            <p:cNvPr id="35" name="Picture 10" descr="C:\Documents and Settings\pankaj.chauhan\Desktop\New Folder (3)\06.png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5600" y="3733800"/>
              <a:ext cx="935038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Text Box 5"/>
            <p:cNvSpPr txBox="1">
              <a:spLocks noChangeArrowheads="1"/>
            </p:cNvSpPr>
            <p:nvPr/>
          </p:nvSpPr>
          <p:spPr bwMode="auto">
            <a:xfrm>
              <a:off x="5501908" y="3267075"/>
              <a:ext cx="793807" cy="605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ts val="200"/>
                </a:spcBef>
                <a:buClr>
                  <a:srgbClr val="005E9E"/>
                </a:buClr>
                <a:buFont typeface="Wingdings" pitchFamily="2" charset="2"/>
                <a:buNone/>
              </a:pPr>
              <a:r>
                <a:rPr lang="en-US" sz="1000" b="1">
                  <a:latin typeface="Calibri" panose="020F0502020204030204" pitchFamily="34" charset="0"/>
                </a:rPr>
                <a:t>Web &amp; </a:t>
              </a:r>
            </a:p>
            <a:p>
              <a:pPr algn="ctr">
                <a:spcBef>
                  <a:spcPts val="200"/>
                </a:spcBef>
                <a:buClr>
                  <a:srgbClr val="005E9E"/>
                </a:buClr>
                <a:buFont typeface="Wingdings" pitchFamily="2" charset="2"/>
                <a:buNone/>
              </a:pPr>
              <a:r>
                <a:rPr lang="en-US" sz="1000" b="1">
                  <a:latin typeface="Calibri" panose="020F0502020204030204" pitchFamily="34" charset="0"/>
                </a:rPr>
                <a:t>Application</a:t>
              </a:r>
            </a:p>
            <a:p>
              <a:pPr algn="ctr">
                <a:spcBef>
                  <a:spcPts val="200"/>
                </a:spcBef>
                <a:buClr>
                  <a:srgbClr val="005E9E"/>
                </a:buClr>
                <a:buFont typeface="Wingdings" pitchFamily="2" charset="2"/>
                <a:buNone/>
              </a:pPr>
              <a:r>
                <a:rPr lang="en-US" sz="1000" b="1">
                  <a:latin typeface="Calibri" panose="020F0502020204030204" pitchFamily="34" charset="0"/>
                </a:rPr>
                <a:t>Server</a:t>
              </a: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7285037" y="2726913"/>
            <a:ext cx="1082675" cy="1568450"/>
            <a:chOff x="7315200" y="3476625"/>
            <a:chExt cx="1082675" cy="1568450"/>
          </a:xfrm>
        </p:grpSpPr>
        <p:pic>
          <p:nvPicPr>
            <p:cNvPr id="38" name="Picture 11" descr="C:\Documents and Settings\pankaj.chauhan\Desktop\New Folder (3)\07.png"/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3810000"/>
              <a:ext cx="1082675" cy="1235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Text Box 5"/>
            <p:cNvSpPr txBox="1">
              <a:spLocks noChangeArrowheads="1"/>
            </p:cNvSpPr>
            <p:nvPr/>
          </p:nvSpPr>
          <p:spPr bwMode="auto">
            <a:xfrm>
              <a:off x="7350466" y="3476625"/>
              <a:ext cx="681597" cy="425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spcBef>
                  <a:spcPts val="200"/>
                </a:spcBef>
                <a:buClr>
                  <a:srgbClr val="005E9E"/>
                </a:buClr>
                <a:buFont typeface="Wingdings" pitchFamily="2" charset="2"/>
                <a:buNone/>
              </a:pPr>
              <a:r>
                <a:rPr lang="en-US" sz="1000" b="1">
                  <a:latin typeface="Calibri" panose="020F0502020204030204" pitchFamily="34" charset="0"/>
                </a:rPr>
                <a:t>Database</a:t>
              </a:r>
            </a:p>
            <a:p>
              <a:pPr algn="ctr">
                <a:spcBef>
                  <a:spcPts val="200"/>
                </a:spcBef>
                <a:buClr>
                  <a:srgbClr val="005E9E"/>
                </a:buClr>
                <a:buFont typeface="Wingdings" pitchFamily="2" charset="2"/>
                <a:buNone/>
              </a:pPr>
              <a:r>
                <a:rPr lang="en-US" sz="1000" b="1">
                  <a:latin typeface="Calibri" panose="020F0502020204030204" pitchFamily="34" charset="0"/>
                </a:rPr>
                <a:t>Server</a:t>
              </a:r>
            </a:p>
          </p:txBody>
        </p:sp>
      </p:grpSp>
      <p:pic>
        <p:nvPicPr>
          <p:cNvPr id="40" name="Picture 17" descr="C:\Documents and Settings\pankaj.chauhan\Desktop\New Folder (3)\13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046787" y="2364963"/>
            <a:ext cx="1087438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18" descr="C:\Documents and Settings\pankaj.chauhan\Desktop\New Folder (3)\14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716462" y="3136488"/>
            <a:ext cx="641350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16" descr="C:\Documents and Settings\pankaj.chauhan\Desktop\New Folder (3)\12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332037" y="3441288"/>
            <a:ext cx="71913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4924425" y="4336638"/>
            <a:ext cx="29089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100000"/>
              </a:spcBef>
              <a:buClr>
                <a:srgbClr val="005E9E"/>
              </a:buClr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Organization's IT network</a:t>
            </a:r>
          </a:p>
        </p:txBody>
      </p:sp>
      <p:sp>
        <p:nvSpPr>
          <p:cNvPr id="46" name="Multiply 45"/>
          <p:cNvSpPr/>
          <p:nvPr/>
        </p:nvSpPr>
        <p:spPr>
          <a:xfrm>
            <a:off x="2941637" y="3688938"/>
            <a:ext cx="457200" cy="457200"/>
          </a:xfrm>
          <a:prstGeom prst="mathMultiply">
            <a:avLst>
              <a:gd name="adj1" fmla="val 106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latin typeface="Calibri" panose="020F0502020204030204" pitchFamily="34" charset="0"/>
            </a:endParaRPr>
          </a:p>
        </p:txBody>
      </p:sp>
      <p:sp>
        <p:nvSpPr>
          <p:cNvPr id="47" name="Rectangular Callout 46"/>
          <p:cNvSpPr/>
          <p:nvPr/>
        </p:nvSpPr>
        <p:spPr>
          <a:xfrm flipH="1">
            <a:off x="2820987" y="4572000"/>
            <a:ext cx="1097280" cy="457200"/>
          </a:xfrm>
          <a:prstGeom prst="wedgeRectCallout">
            <a:avLst>
              <a:gd name="adj1" fmla="val 15481"/>
              <a:gd name="adj2" fmla="val -16519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00" dirty="0">
                <a:latin typeface="Calibri" panose="020F0502020204030204" pitchFamily="34" charset="0"/>
              </a:rPr>
              <a:t>Unauthorized access blocked</a:t>
            </a:r>
            <a:endParaRPr lang="en-IN" sz="1000" dirty="0">
              <a:latin typeface="Calibri" panose="020F0502020204030204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552740" y="5318125"/>
            <a:ext cx="2560638" cy="1006475"/>
          </a:xfrm>
          <a:prstGeom prst="roundRect">
            <a:avLst>
              <a:gd name="adj" fmla="val 10215"/>
            </a:avLst>
          </a:prstGeom>
          <a:gradFill rotWithShape="1">
            <a:gsLst>
              <a:gs pos="0">
                <a:sysClr val="window" lastClr="FFFFFF">
                  <a:tint val="80000"/>
                  <a:satMod val="300000"/>
                </a:sysClr>
              </a:gs>
              <a:gs pos="100000">
                <a:sysClr val="window" lastClr="FFFFFF">
                  <a:shade val="30000"/>
                  <a:satMod val="200000"/>
                </a:sysClr>
              </a:gs>
            </a:gsLst>
            <a:path path="circle">
              <a:fillToRect l="50000" t="50000" r="50000" b="50000"/>
            </a:path>
          </a:gradFill>
          <a:ln w="1905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marL="115888" indent="-115888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300" b="1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Cost Effective</a:t>
            </a:r>
            <a:endParaRPr lang="en-US" sz="1300" b="1" kern="0" dirty="0">
              <a:solidFill>
                <a:srgbClr val="000000">
                  <a:lumMod val="85000"/>
                  <a:lumOff val="15000"/>
                </a:srgbClr>
              </a:solidFill>
              <a:latin typeface="Calibri" panose="020F0502020204030204" pitchFamily="34" charset="0"/>
              <a:ea typeface="+mj-ea"/>
              <a:cs typeface="+mj-cs"/>
            </a:endParaRPr>
          </a:p>
          <a:p>
            <a:pPr marL="115888" indent="-115888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100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No need to buy dedicated hardware WAF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3289590" y="5318125"/>
            <a:ext cx="2559050" cy="1006475"/>
          </a:xfrm>
          <a:prstGeom prst="roundRect">
            <a:avLst>
              <a:gd name="adj" fmla="val 10215"/>
            </a:avLst>
          </a:prstGeom>
          <a:gradFill rotWithShape="1">
            <a:gsLst>
              <a:gs pos="0">
                <a:sysClr val="window" lastClr="FFFFFF">
                  <a:tint val="80000"/>
                  <a:satMod val="300000"/>
                </a:sysClr>
              </a:gs>
              <a:gs pos="100000">
                <a:sysClr val="window" lastClr="FFFFFF">
                  <a:shade val="30000"/>
                  <a:satMod val="200000"/>
                </a:sysClr>
              </a:gs>
            </a:gsLst>
            <a:path path="circle">
              <a:fillToRect l="50000" t="50000" r="50000" b="50000"/>
            </a:path>
          </a:gradFill>
          <a:ln w="1905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marL="115888" indent="-115888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200" b="1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Easy to deploy</a:t>
            </a:r>
            <a:endParaRPr lang="en-US" sz="1200" b="1" kern="0" dirty="0">
              <a:solidFill>
                <a:srgbClr val="000000">
                  <a:lumMod val="85000"/>
                  <a:lumOff val="15000"/>
                </a:srgbClr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6024853" y="5318125"/>
            <a:ext cx="2560637" cy="1006475"/>
          </a:xfrm>
          <a:prstGeom prst="roundRect">
            <a:avLst>
              <a:gd name="adj" fmla="val 10215"/>
            </a:avLst>
          </a:prstGeom>
          <a:gradFill rotWithShape="1">
            <a:gsLst>
              <a:gs pos="0">
                <a:sysClr val="window" lastClr="FFFFFF">
                  <a:tint val="80000"/>
                  <a:satMod val="300000"/>
                </a:sysClr>
              </a:gs>
              <a:gs pos="100000">
                <a:sysClr val="window" lastClr="FFFFFF">
                  <a:shade val="30000"/>
                  <a:satMod val="200000"/>
                </a:sysClr>
              </a:gs>
            </a:gsLst>
            <a:path path="circle">
              <a:fillToRect l="50000" t="50000" r="50000" b="50000"/>
            </a:path>
          </a:gradFill>
          <a:ln w="1905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marL="115888" indent="-115888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200" b="1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Does not require any changes in setup</a:t>
            </a:r>
            <a:endParaRPr lang="en-US" sz="1200" b="1" kern="0" dirty="0">
              <a:solidFill>
                <a:srgbClr val="000000">
                  <a:lumMod val="85000"/>
                  <a:lumOff val="15000"/>
                </a:srgbClr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48" name="Picture 4" descr="C:\Documents and Settings\pankaj.chauhan\Desktop\shadow0002.png"/>
          <p:cNvPicPr>
            <a:picLocks noChangeAspect="1" noChangeArrowheads="1"/>
          </p:cNvPicPr>
          <p:nvPr/>
        </p:nvPicPr>
        <p:blipFill>
          <a:blip r:embed="rId17" cstate="print">
            <a:lum bright="40000" contrast="20000"/>
          </a:blip>
          <a:srcRect r="29412"/>
          <a:stretch>
            <a:fillRect/>
          </a:stretch>
        </p:blipFill>
        <p:spPr bwMode="auto">
          <a:xfrm>
            <a:off x="2667000" y="1260850"/>
            <a:ext cx="3886200" cy="4122217"/>
          </a:xfrm>
          <a:prstGeom prst="rect">
            <a:avLst/>
          </a:prstGeom>
          <a:noFill/>
        </p:spPr>
      </p:pic>
      <p:pic>
        <p:nvPicPr>
          <p:cNvPr id="45" name="Picture 55" descr="Front-500i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19302" y="3505839"/>
            <a:ext cx="2064003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/>
          <p:cNvSpPr txBox="1"/>
          <p:nvPr/>
        </p:nvSpPr>
        <p:spPr>
          <a:xfrm>
            <a:off x="3429000" y="3251822"/>
            <a:ext cx="1728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900" b="1" dirty="0" smtClean="0">
                <a:latin typeface="Calibri" panose="020F0502020204030204" pitchFamily="34" charset="0"/>
              </a:rPr>
              <a:t>Cyberoam’s on-appliance WAF protection</a:t>
            </a:r>
            <a:endParaRPr lang="en-IN" sz="900" b="1" dirty="0">
              <a:latin typeface="Calibri" panose="020F0502020204030204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5410200" y="1981200"/>
            <a:ext cx="3240000" cy="2700000"/>
          </a:xfrm>
          <a:prstGeom prst="roundRect">
            <a:avLst>
              <a:gd name="adj" fmla="val 3163"/>
            </a:avLst>
          </a:prstGeom>
          <a:gradFill>
            <a:gsLst>
              <a:gs pos="0">
                <a:schemeClr val="bg1"/>
              </a:gs>
              <a:gs pos="40000">
                <a:srgbClr val="FFE38B"/>
              </a:gs>
              <a:gs pos="100000">
                <a:srgbClr val="FFC000"/>
              </a:gs>
            </a:gsLst>
          </a:gradFill>
          <a:ln w="28575">
            <a:solidFill>
              <a:schemeClr val="bg1"/>
            </a:solidFill>
          </a:ln>
          <a:effectLst/>
        </p:spPr>
        <p:style>
          <a:lnRef idx="1">
            <a:schemeClr val="dk1"/>
          </a:lnRef>
          <a:fillRef idx="1002">
            <a:schemeClr val="lt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228600" lvl="0" indent="-134938">
              <a:buClr>
                <a:srgbClr val="C0504D"/>
              </a:buClr>
              <a:defRPr/>
            </a:pPr>
            <a:r>
              <a:rPr lang="en-US" sz="1200" b="1" dirty="0" smtClean="0">
                <a:solidFill>
                  <a:prstClr val="black"/>
                </a:solidFill>
                <a:latin typeface="Calibri" panose="020F0502020204030204" pitchFamily="34" charset="0"/>
              </a:rPr>
              <a:t>Cyberoam’s on-appliance WAF</a:t>
            </a:r>
            <a:endParaRPr lang="en-US" sz="1200" b="1" dirty="0">
              <a:solidFill>
                <a:prstClr val="black"/>
              </a:solidFill>
              <a:latin typeface="Calibri" panose="020F0502020204030204" pitchFamily="34" charset="0"/>
            </a:endParaRPr>
          </a:p>
          <a:p>
            <a:pPr marL="228600" lvl="0" indent="-134938">
              <a:lnSpc>
                <a:spcPct val="125000"/>
              </a:lnSpc>
              <a:buClr>
                <a:prstClr val="black"/>
              </a:buClr>
              <a:buFont typeface="Wingdings" pitchFamily="2" charset="2"/>
              <a:buChar char="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Protects web-apps and web servers from hackers</a:t>
            </a:r>
          </a:p>
          <a:p>
            <a:pPr marL="228600" lvl="0" indent="-134938">
              <a:lnSpc>
                <a:spcPct val="125000"/>
              </a:lnSpc>
              <a:buClr>
                <a:prstClr val="black"/>
              </a:buClr>
              <a:buFont typeface="Wingdings" pitchFamily="2" charset="2"/>
              <a:buChar char="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Positive protection model and No Signature Tables</a:t>
            </a:r>
          </a:p>
          <a:p>
            <a:pPr marL="228600" lvl="0" indent="-134938">
              <a:lnSpc>
                <a:spcPct val="125000"/>
              </a:lnSpc>
              <a:buClr>
                <a:prstClr val="black"/>
              </a:buClr>
              <a:buFont typeface="Wingdings" pitchFamily="2" charset="2"/>
              <a:buChar char="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Intuitive website flow detector Automatically adapts to website changes</a:t>
            </a:r>
          </a:p>
          <a:p>
            <a:pPr marL="228600" lvl="0" indent="-134938">
              <a:lnSpc>
                <a:spcPct val="125000"/>
              </a:lnSpc>
              <a:buClr>
                <a:prstClr val="black"/>
              </a:buClr>
              <a:buFont typeface="Wingdings" pitchFamily="2" charset="2"/>
              <a:buChar char="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Protects against OWASP top 10 web-app vulnerabilities</a:t>
            </a:r>
          </a:p>
          <a:p>
            <a:pPr marL="228600" lvl="0" indent="-134938">
              <a:lnSpc>
                <a:spcPct val="125000"/>
              </a:lnSpc>
              <a:buClr>
                <a:prstClr val="black"/>
              </a:buClr>
              <a:buFont typeface="Wingdings" pitchFamily="2" charset="2"/>
              <a:buChar char="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SSL Offloading</a:t>
            </a:r>
          </a:p>
          <a:p>
            <a:pPr marL="228600" lvl="0" indent="-134938">
              <a:lnSpc>
                <a:spcPct val="125000"/>
              </a:lnSpc>
              <a:buClr>
                <a:prstClr val="black"/>
              </a:buClr>
              <a:buFont typeface="Wingdings" pitchFamily="2" charset="2"/>
              <a:buChar char=""/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</a:rPr>
              <a:t>Monitoring &amp; Reporting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500"/>
                            </p:stCondLst>
                            <p:childTnLst>
                              <p:par>
                                <p:cTn id="8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000"/>
                            </p:stCondLst>
                            <p:childTnLst>
                              <p:par>
                                <p:cTn id="9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500"/>
                            </p:stCondLst>
                            <p:childTnLst>
                              <p:par>
                                <p:cTn id="9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0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500"/>
                            </p:stCondLst>
                            <p:childTnLst>
                              <p:par>
                                <p:cTn id="1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3" grpId="0"/>
      <p:bldP spid="46" grpId="0" animBg="1"/>
      <p:bldP spid="47" grpId="0" animBg="1"/>
      <p:bldP spid="50" grpId="0" animBg="1"/>
      <p:bldP spid="51" grpId="0" animBg="1"/>
      <p:bldP spid="52" grpId="0" animBg="1"/>
      <p:bldP spid="49" grpId="0"/>
      <p:bldP spid="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0" y="733425"/>
            <a:ext cx="9144000" cy="5852160"/>
          </a:xfrm>
          <a:prstGeom prst="rect">
            <a:avLst/>
          </a:prstGeom>
          <a:gradFill flip="none" rotWithShape="1">
            <a:gsLst>
              <a:gs pos="0">
                <a:srgbClr val="018FE1"/>
              </a:gs>
              <a:gs pos="50000">
                <a:srgbClr val="006AB4"/>
              </a:gs>
              <a:gs pos="100000">
                <a:srgbClr val="0E71AE">
                  <a:shade val="100000"/>
                  <a:satMod val="115000"/>
                </a:srgb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70824" y="1051560"/>
            <a:ext cx="8869680" cy="5120640"/>
          </a:xfrm>
          <a:prstGeom prst="roundRect">
            <a:avLst>
              <a:gd name="adj" fmla="val 3965"/>
            </a:avLst>
          </a:prstGeom>
          <a:solidFill>
            <a:sysClr val="window" lastClr="FFFFFF">
              <a:lumMod val="95000"/>
            </a:sysClr>
          </a:solidFill>
          <a:ln w="9525" cap="flat" cmpd="sng" algn="ctr">
            <a:noFill/>
            <a:prstDash val="solid"/>
          </a:ln>
          <a:effectLst>
            <a:reflection blurRad="6350" stA="52000" endA="300" endPos="35000" dir="5400000" sy="-100000" algn="bl" rotWithShape="0"/>
          </a:effectLst>
        </p:spPr>
        <p:txBody>
          <a:bodyPr rtlCol="0" anchor="t"/>
          <a:lstStyle/>
          <a:p>
            <a:pPr>
              <a:defRPr/>
            </a:pPr>
            <a:endParaRPr lang="en-US" sz="2000" b="1" kern="0" dirty="0">
              <a:solidFill>
                <a:sysClr val="window" lastClr="FFFFFF"/>
              </a:solidFill>
              <a:latin typeface="Calibri" panose="020F0502020204030204" pitchFamily="34" charset="0"/>
            </a:endParaRPr>
          </a:p>
        </p:txBody>
      </p:sp>
      <p:sp>
        <p:nvSpPr>
          <p:cNvPr id="75" name="Text Box 15"/>
          <p:cNvSpPr txBox="1">
            <a:spLocks noChangeArrowheads="1"/>
          </p:cNvSpPr>
          <p:nvPr/>
        </p:nvSpPr>
        <p:spPr bwMode="auto">
          <a:xfrm>
            <a:off x="304800" y="189394"/>
            <a:ext cx="70866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231775" indent="-231775"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itchFamily="34" charset="0"/>
              </a:rPr>
              <a:t>Cyberoam Product Line</a:t>
            </a:r>
          </a:p>
        </p:txBody>
      </p:sp>
      <p:grpSp>
        <p:nvGrpSpPr>
          <p:cNvPr id="2" name="Group 142"/>
          <p:cNvGrpSpPr/>
          <p:nvPr/>
        </p:nvGrpSpPr>
        <p:grpSpPr>
          <a:xfrm>
            <a:off x="381000" y="1981200"/>
            <a:ext cx="2079008" cy="1005840"/>
            <a:chOff x="381000" y="1981200"/>
            <a:chExt cx="2079008" cy="1005840"/>
          </a:xfrm>
        </p:grpSpPr>
        <p:sp>
          <p:nvSpPr>
            <p:cNvPr id="34" name="Right Arrow 33"/>
            <p:cNvSpPr/>
            <p:nvPr/>
          </p:nvSpPr>
          <p:spPr>
            <a:xfrm>
              <a:off x="1690820" y="2293620"/>
              <a:ext cx="769188" cy="381000"/>
            </a:xfrm>
            <a:prstGeom prst="rightArrow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81000" y="1981200"/>
              <a:ext cx="1737360" cy="1005840"/>
            </a:xfrm>
            <a:prstGeom prst="roundRect">
              <a:avLst>
                <a:gd name="adj" fmla="val 9537"/>
              </a:avLst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3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itchFamily="34" charset="0"/>
                </a:rPr>
                <a:t>Network Security</a:t>
              </a:r>
            </a:p>
          </p:txBody>
        </p:sp>
        <p:pic>
          <p:nvPicPr>
            <p:cNvPr id="65" name="Picture 2" descr="cyberoam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701040" y="2437072"/>
              <a:ext cx="1097280" cy="458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43"/>
          <p:cNvGrpSpPr/>
          <p:nvPr/>
        </p:nvGrpSpPr>
        <p:grpSpPr>
          <a:xfrm>
            <a:off x="381000" y="3408223"/>
            <a:ext cx="2079008" cy="1005840"/>
            <a:chOff x="381000" y="3445933"/>
            <a:chExt cx="2079008" cy="1005840"/>
          </a:xfrm>
        </p:grpSpPr>
        <p:sp>
          <p:nvSpPr>
            <p:cNvPr id="36" name="Right Arrow 35"/>
            <p:cNvSpPr/>
            <p:nvPr/>
          </p:nvSpPr>
          <p:spPr>
            <a:xfrm>
              <a:off x="1690820" y="3758353"/>
              <a:ext cx="769188" cy="381000"/>
            </a:xfrm>
            <a:prstGeom prst="rightArrow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81000" y="3445933"/>
              <a:ext cx="1737360" cy="1005840"/>
            </a:xfrm>
            <a:prstGeom prst="roundRect">
              <a:avLst>
                <a:gd name="adj" fmla="val 10428"/>
              </a:avLst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3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itchFamily="34" charset="0"/>
                </a:rPr>
                <a:t>Centralized security Management</a:t>
              </a:r>
            </a:p>
          </p:txBody>
        </p:sp>
        <p:pic>
          <p:nvPicPr>
            <p:cNvPr id="69" name="Picture 30" descr="C:\Documents and Settings\pankaj.chauhan\Desktop\CCC logo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00" y="3971925"/>
              <a:ext cx="1188720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4" name="Rounded Rectangle 73"/>
          <p:cNvSpPr/>
          <p:nvPr/>
        </p:nvSpPr>
        <p:spPr>
          <a:xfrm>
            <a:off x="2438399" y="4988207"/>
            <a:ext cx="1303113" cy="614606"/>
          </a:xfrm>
          <a:prstGeom prst="roundRect">
            <a:avLst>
              <a:gd name="adj" fmla="val 10898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grpSp>
        <p:nvGrpSpPr>
          <p:cNvPr id="4" name="Group 144"/>
          <p:cNvGrpSpPr/>
          <p:nvPr/>
        </p:nvGrpSpPr>
        <p:grpSpPr>
          <a:xfrm>
            <a:off x="381000" y="4792590"/>
            <a:ext cx="2079008" cy="1005840"/>
            <a:chOff x="381000" y="4792590"/>
            <a:chExt cx="2079008" cy="1005840"/>
          </a:xfrm>
        </p:grpSpPr>
        <p:sp>
          <p:nvSpPr>
            <p:cNvPr id="40" name="Right Arrow 39"/>
            <p:cNvSpPr/>
            <p:nvPr/>
          </p:nvSpPr>
          <p:spPr>
            <a:xfrm>
              <a:off x="1690820" y="5105010"/>
              <a:ext cx="769188" cy="381000"/>
            </a:xfrm>
            <a:prstGeom prst="rightArrow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381000" y="4792590"/>
              <a:ext cx="1737360" cy="1005840"/>
            </a:xfrm>
            <a:prstGeom prst="roundRect">
              <a:avLst>
                <a:gd name="adj" fmla="val 10428"/>
              </a:avLst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3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itchFamily="34" charset="0"/>
                </a:rPr>
                <a:t>Network Monitoring &amp; Analysis</a:t>
              </a:r>
            </a:p>
          </p:txBody>
        </p:sp>
        <p:pic>
          <p:nvPicPr>
            <p:cNvPr id="77" name="Picture 18" descr="iv copy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46760" y="5334142"/>
              <a:ext cx="1005840" cy="4570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0" name="Rounded Rectangle 89"/>
          <p:cNvSpPr/>
          <p:nvPr/>
        </p:nvSpPr>
        <p:spPr>
          <a:xfrm>
            <a:off x="5324204" y="1437281"/>
            <a:ext cx="1463040" cy="274320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400" b="1" kern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Calibri" panose="020F0502020204030204" pitchFamily="34" charset="0"/>
              </a:rPr>
              <a:t>Virtual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7311211" y="1437281"/>
            <a:ext cx="1463040" cy="274320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400" b="1" kern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Calibri" panose="020F0502020204030204" pitchFamily="34" charset="0"/>
              </a:rPr>
              <a:t>Cloud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2958752" y="1437281"/>
            <a:ext cx="1463040" cy="274320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65000"/>
            </a:sys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1400" b="1" kern="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Calibri" panose="020F0502020204030204" pitchFamily="34" charset="0"/>
              </a:rPr>
              <a:t>Physical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2817871" y="4180840"/>
            <a:ext cx="17448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Cyberoam Central Console</a:t>
            </a:r>
            <a:endParaRPr lang="en-IN" sz="1100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723034" y="5580073"/>
            <a:ext cx="17197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Cyberoam </a:t>
            </a:r>
            <a:r>
              <a:rPr lang="en-US" sz="1100" kern="0" dirty="0" err="1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iView</a:t>
            </a:r>
            <a:endParaRPr lang="en-IN" sz="1100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2184400" y="2641600"/>
            <a:ext cx="18408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Cyberoam </a:t>
            </a:r>
          </a:p>
          <a:p>
            <a:pPr algn="ctr"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Next-Gen </a:t>
            </a:r>
            <a:r>
              <a:rPr lang="en-US" sz="1100" kern="0" dirty="0" smtClean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Firewall/ Unified Threat Management</a:t>
            </a:r>
            <a:endParaRPr lang="en-IN" sz="1100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3886200" y="2870284"/>
            <a:ext cx="92845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50" kern="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itchFamily="34" charset="0"/>
              </a:rPr>
              <a:t>SOHO, HOME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5289130" y="4038600"/>
            <a:ext cx="15331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Cyberoam Central Console</a:t>
            </a:r>
            <a:endParaRPr lang="en-IN" sz="1100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5105400" y="2633133"/>
            <a:ext cx="19451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Cyberoam virtual</a:t>
            </a:r>
          </a:p>
          <a:p>
            <a:pPr algn="ctr"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Next-Gen Firewall/ Unified Threat Management</a:t>
            </a:r>
            <a:endParaRPr lang="en-IN" sz="1100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4" name="Rounded Rectangle 133"/>
          <p:cNvSpPr/>
          <p:nvPr/>
        </p:nvSpPr>
        <p:spPr>
          <a:xfrm>
            <a:off x="5408024" y="5028810"/>
            <a:ext cx="1295400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cs typeface="Calibri" pitchFamily="34" charset="0"/>
              </a:rPr>
              <a:t>Cyberoam </a:t>
            </a:r>
            <a:r>
              <a:rPr lang="en-US" sz="105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Calibri" pitchFamily="34" charset="0"/>
                <a:cs typeface="Calibri" pitchFamily="34" charset="0"/>
              </a:rPr>
              <a:t>iView</a:t>
            </a:r>
            <a:r>
              <a:rPr lang="en-US" sz="105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itchFamily="34" charset="0"/>
                <a:cs typeface="Calibri" pitchFamily="34" charset="0"/>
              </a:rPr>
              <a:t> software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7479288" y="2583258"/>
            <a:ext cx="12829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libri" pitchFamily="34" charset="0"/>
                <a:cs typeface="Calibri" pitchFamily="34" charset="0"/>
              </a:rPr>
              <a:t>Cyberoam Security on Amazon Cloud (currently in Beta)</a:t>
            </a:r>
            <a:endParaRPr lang="en-IN" sz="1100" kern="0" dirty="0">
              <a:solidFill>
                <a:sysClr val="windowText" lastClr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49" name="Straight Connector 148"/>
          <p:cNvCxnSpPr/>
          <p:nvPr/>
        </p:nvCxnSpPr>
        <p:spPr>
          <a:xfrm>
            <a:off x="457200" y="3200400"/>
            <a:ext cx="8229600" cy="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cxnSp>
        <p:nvCxnSpPr>
          <p:cNvPr id="150" name="Straight Connector 149"/>
          <p:cNvCxnSpPr/>
          <p:nvPr/>
        </p:nvCxnSpPr>
        <p:spPr>
          <a:xfrm>
            <a:off x="457200" y="4634753"/>
            <a:ext cx="8229600" cy="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50000"/>
              </a:sysClr>
            </a:solidFill>
            <a:prstDash val="sysDash"/>
          </a:ln>
          <a:effectLst/>
        </p:spPr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998" y="1379220"/>
            <a:ext cx="6334293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2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4800" y="835152"/>
            <a:ext cx="8991600" cy="3203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spcBef>
                <a:spcPts val="600"/>
              </a:spcBef>
              <a:buClr>
                <a:srgbClr val="005E9E"/>
              </a:buClr>
              <a:buFont typeface="Wingdings" pitchFamily="2" charset="2"/>
              <a:buChar char="§"/>
            </a:pPr>
            <a:r>
              <a:rPr lang="en-US" b="1" dirty="0" smtClean="0">
                <a:latin typeface="Calibri" panose="020F0502020204030204" pitchFamily="34" charset="0"/>
              </a:rPr>
              <a:t>High Availability</a:t>
            </a:r>
          </a:p>
          <a:p>
            <a:pPr marL="628650" lvl="2" indent="-17145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-"/>
            </a:pPr>
            <a:r>
              <a:rPr lang="en-US" sz="1600" dirty="0" smtClean="0">
                <a:latin typeface="Calibri" panose="020F0502020204030204" pitchFamily="34" charset="0"/>
              </a:rPr>
              <a:t>Active-Active &amp; Active-Passive</a:t>
            </a:r>
          </a:p>
          <a:p>
            <a:pPr marL="628650" lvl="2" indent="-17145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-"/>
            </a:pPr>
            <a:r>
              <a:rPr lang="en-US" sz="1600" dirty="0" smtClean="0">
                <a:latin typeface="Calibri" panose="020F0502020204030204" pitchFamily="34" charset="0"/>
              </a:rPr>
              <a:t>Reduces single-point-of-failure</a:t>
            </a:r>
          </a:p>
          <a:p>
            <a:pPr marL="628650" lvl="2" indent="-17145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-"/>
            </a:pPr>
            <a:r>
              <a:rPr lang="en-US" sz="1600" dirty="0" smtClean="0">
                <a:latin typeface="Calibri" panose="020F0502020204030204" pitchFamily="34" charset="0"/>
              </a:rPr>
              <a:t>Maximizes network uptime and ensures continuous network security</a:t>
            </a:r>
          </a:p>
          <a:p>
            <a:pPr marL="228600" indent="-228600">
              <a:spcBef>
                <a:spcPts val="600"/>
              </a:spcBef>
              <a:buClr>
                <a:srgbClr val="005E9E"/>
              </a:buClr>
              <a:buFont typeface="Wingdings" pitchFamily="2" charset="2"/>
              <a:buChar char="§"/>
            </a:pPr>
            <a:r>
              <a:rPr lang="en-US" b="1" dirty="0" smtClean="0">
                <a:latin typeface="Calibri" panose="020F0502020204030204" pitchFamily="34" charset="0"/>
              </a:rPr>
              <a:t>Multiple Link Management with Automated Load Balancing</a:t>
            </a:r>
          </a:p>
          <a:p>
            <a:pPr marL="628650" lvl="2" indent="-17145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-"/>
            </a:pPr>
            <a:r>
              <a:rPr lang="en-US" sz="1600" dirty="0" smtClean="0">
                <a:latin typeface="Calibri" panose="020F0502020204030204" pitchFamily="34" charset="0"/>
              </a:rPr>
              <a:t>Multiple WAN and WWAN (3G/4G, </a:t>
            </a:r>
            <a:r>
              <a:rPr lang="en-US" sz="1600" dirty="0" err="1" smtClean="0">
                <a:latin typeface="Calibri" panose="020F0502020204030204" pitchFamily="34" charset="0"/>
              </a:rPr>
              <a:t>WiMax</a:t>
            </a:r>
            <a:r>
              <a:rPr lang="en-US" sz="1600" dirty="0" smtClean="0">
                <a:latin typeface="Calibri" panose="020F0502020204030204" pitchFamily="34" charset="0"/>
              </a:rPr>
              <a:t>) link management with multiple failover conditions</a:t>
            </a:r>
          </a:p>
          <a:p>
            <a:pPr marL="1085850" lvl="3" indent="-171450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-"/>
            </a:pPr>
            <a:r>
              <a:rPr lang="en-US" sz="1600" dirty="0" smtClean="0">
                <a:latin typeface="Calibri" panose="020F0502020204030204" pitchFamily="34" charset="0"/>
              </a:rPr>
              <a:t>Active-Active and Active-Passive Auto Link Failover</a:t>
            </a:r>
          </a:p>
          <a:p>
            <a:pPr marL="1085850" lvl="3" indent="-171450">
              <a:spcBef>
                <a:spcPts val="0"/>
              </a:spcBef>
              <a:buClr>
                <a:schemeClr val="tx1"/>
              </a:buClr>
              <a:buFont typeface="Arial" pitchFamily="34" charset="0"/>
              <a:buChar char="-"/>
            </a:pPr>
            <a:r>
              <a:rPr lang="en-US" sz="1600" dirty="0" smtClean="0">
                <a:latin typeface="Calibri" panose="020F0502020204030204" pitchFamily="34" charset="0"/>
              </a:rPr>
              <a:t>Gateway failover over VPN</a:t>
            </a:r>
          </a:p>
          <a:p>
            <a:pPr marL="1085850" lvl="3" indent="-17145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-"/>
            </a:pPr>
            <a:endParaRPr lang="en-US" sz="1600" dirty="0" smtClean="0">
              <a:latin typeface="Calibri" panose="020F0502020204030204" pitchFamily="34" charset="0"/>
            </a:endParaRPr>
          </a:p>
          <a:p>
            <a:pPr marL="1085850" lvl="3" indent="-17145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-"/>
            </a:pPr>
            <a:endParaRPr lang="en-US" sz="1600" dirty="0" smtClean="0">
              <a:latin typeface="Calibri" panose="020F0502020204030204" pitchFamily="34" charset="0"/>
            </a:endParaRPr>
          </a:p>
          <a:p>
            <a:pPr marL="1085850" lvl="3" indent="-17145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-"/>
            </a:pPr>
            <a:endParaRPr lang="en-US" sz="1600" dirty="0" smtClean="0">
              <a:latin typeface="Calibri" panose="020F0502020204030204" pitchFamily="34" charset="0"/>
            </a:endParaRPr>
          </a:p>
          <a:p>
            <a:pPr marL="1085850" lvl="3" indent="-17145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-"/>
            </a:pPr>
            <a:endParaRPr lang="en-US" sz="1600" dirty="0" smtClean="0">
              <a:latin typeface="Calibri" panose="020F0502020204030204" pitchFamily="34" charset="0"/>
            </a:endParaRPr>
          </a:p>
          <a:p>
            <a:pPr marL="1085850" lvl="3" indent="-17145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-"/>
            </a:pPr>
            <a:endParaRPr lang="en-US" sz="1600" dirty="0" smtClean="0">
              <a:latin typeface="Calibri" panose="020F0502020204030204" pitchFamily="34" charset="0"/>
            </a:endParaRPr>
          </a:p>
          <a:p>
            <a:pPr marL="1085850" lvl="3" indent="-17145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-"/>
            </a:pPr>
            <a:endParaRPr lang="en-US" sz="1600" dirty="0" smtClean="0">
              <a:latin typeface="Calibri" panose="020F0502020204030204" pitchFamily="34" charset="0"/>
            </a:endParaRPr>
          </a:p>
          <a:p>
            <a:pPr marL="1085850" lvl="3" indent="-17145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-"/>
            </a:pPr>
            <a:endParaRPr lang="en-US" sz="1600" dirty="0" smtClean="0">
              <a:latin typeface="Calibri" panose="020F0502020204030204" pitchFamily="34" charset="0"/>
            </a:endParaRPr>
          </a:p>
          <a:p>
            <a:pPr marL="1085850" lvl="3" indent="-17145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-"/>
            </a:pPr>
            <a:endParaRPr lang="en-US" sz="1600" dirty="0" smtClean="0">
              <a:latin typeface="Calibri" panose="020F0502020204030204" pitchFamily="34" charset="0"/>
            </a:endParaRPr>
          </a:p>
          <a:p>
            <a:pPr marL="228600" indent="-228600">
              <a:spcBef>
                <a:spcPts val="600"/>
              </a:spcBef>
              <a:buClr>
                <a:srgbClr val="005E9E"/>
              </a:buClr>
              <a:buFont typeface="Wingdings" pitchFamily="2" charset="2"/>
              <a:buChar char="§"/>
            </a:pPr>
            <a:r>
              <a:rPr lang="en-US" b="1" dirty="0" smtClean="0">
                <a:latin typeface="Calibri" panose="020F0502020204030204" pitchFamily="34" charset="0"/>
              </a:rPr>
              <a:t>Layer 8 Policy-based Routing</a:t>
            </a:r>
          </a:p>
          <a:p>
            <a:pPr marL="628650" lvl="2" indent="-17145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-"/>
            </a:pPr>
            <a:r>
              <a:rPr lang="en-US" sz="1600" dirty="0" smtClean="0">
                <a:latin typeface="Calibri" panose="020F0502020204030204" pitchFamily="34" charset="0"/>
              </a:rPr>
              <a:t>Routes traffic based on </a:t>
            </a:r>
            <a:r>
              <a:rPr lang="en-US" sz="1600" b="1" dirty="0" smtClean="0">
                <a:latin typeface="Calibri" panose="020F0502020204030204" pitchFamily="34" charset="0"/>
              </a:rPr>
              <a:t>Source IP addresses, Protocols &amp; Users</a:t>
            </a:r>
          </a:p>
          <a:p>
            <a:pPr marL="628650" lvl="2" indent="-17145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-"/>
            </a:pPr>
            <a:r>
              <a:rPr lang="en-US" sz="1600" dirty="0" smtClean="0">
                <a:latin typeface="Calibri" panose="020F0502020204030204" pitchFamily="34" charset="0"/>
              </a:rPr>
              <a:t>Assures </a:t>
            </a:r>
            <a:r>
              <a:rPr lang="en-US" sz="1600" dirty="0" err="1" smtClean="0">
                <a:latin typeface="Calibri" panose="020F0502020204030204" pitchFamily="34" charset="0"/>
              </a:rPr>
              <a:t>QoS</a:t>
            </a:r>
            <a:r>
              <a:rPr lang="en-US" sz="1600" dirty="0" smtClean="0">
                <a:latin typeface="Calibri" panose="020F0502020204030204" pitchFamily="34" charset="0"/>
              </a:rPr>
              <a:t> for key users and applications</a:t>
            </a:r>
          </a:p>
          <a:p>
            <a:pPr marL="1085850" lvl="3" indent="-17145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-"/>
            </a:pPr>
            <a:endParaRPr lang="en-US" sz="1600" dirty="0" smtClean="0">
              <a:latin typeface="Calibri" panose="020F0502020204030204" pitchFamily="34" charset="0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324300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indent="-231775"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Business Continuity Features</a:t>
            </a:r>
            <a:endParaRPr lang="en-US" sz="2000" b="1" dirty="0">
              <a:solidFill>
                <a:srgbClr val="474747"/>
              </a:solidFill>
              <a:latin typeface="Calibri" panose="020F0502020204030204" pitchFamily="34" charset="0"/>
            </a:endParaRPr>
          </a:p>
        </p:txBody>
      </p:sp>
      <p:pic>
        <p:nvPicPr>
          <p:cNvPr id="44" name="Picture 14" descr="3g- wimax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2667000"/>
            <a:ext cx="1066800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2693069"/>
            <a:ext cx="542717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2693069"/>
            <a:ext cx="542717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3" name="Rounded Rectangle 82"/>
          <p:cNvSpPr/>
          <p:nvPr/>
        </p:nvSpPr>
        <p:spPr>
          <a:xfrm>
            <a:off x="457200" y="3269232"/>
            <a:ext cx="8458200" cy="2389236"/>
          </a:xfrm>
          <a:prstGeom prst="roundRect">
            <a:avLst>
              <a:gd name="adj" fmla="val 5154"/>
            </a:avLst>
          </a:prstGeom>
          <a:gradFill flip="none" rotWithShape="1">
            <a:gsLst>
              <a:gs pos="0">
                <a:sysClr val="window" lastClr="FFFFFF">
                  <a:tint val="80000"/>
                  <a:satMod val="300000"/>
                  <a:alpha val="0"/>
                </a:sysClr>
              </a:gs>
              <a:gs pos="100000">
                <a:sysClr val="window" lastClr="FFFFFF">
                  <a:shade val="30000"/>
                  <a:satMod val="200000"/>
                  <a:alpha val="34000"/>
                </a:sysClr>
              </a:gs>
            </a:gsLst>
            <a:path path="circle">
              <a:fillToRect l="50000" t="50000" r="50000" b="50000"/>
            </a:path>
            <a:tileRect/>
          </a:gradFill>
          <a:ln w="25400" cap="flat" cmpd="sng" algn="ctr">
            <a:solidFill>
              <a:schemeClr val="bg1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>
            <a:off x="3077496" y="4466817"/>
            <a:ext cx="114300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86" name="Straight Connector 85"/>
          <p:cNvCxnSpPr>
            <a:cxnSpLocks noChangeShapeType="1"/>
          </p:cNvCxnSpPr>
          <p:nvPr/>
        </p:nvCxnSpPr>
        <p:spPr bwMode="auto">
          <a:xfrm>
            <a:off x="5744496" y="4401730"/>
            <a:ext cx="1463675" cy="0"/>
          </a:xfrm>
          <a:prstGeom prst="line">
            <a:avLst/>
          </a:prstGeom>
          <a:noFill/>
          <a:ln w="28575">
            <a:solidFill>
              <a:srgbClr val="3333CC"/>
            </a:solidFill>
            <a:prstDash val="sysDot"/>
            <a:round/>
            <a:headEnd/>
            <a:tailEnd/>
          </a:ln>
        </p:spPr>
      </p:cxnSp>
      <p:sp>
        <p:nvSpPr>
          <p:cNvPr id="87" name="Line 5"/>
          <p:cNvSpPr>
            <a:spLocks noChangeShapeType="1"/>
          </p:cNvSpPr>
          <p:nvPr/>
        </p:nvSpPr>
        <p:spPr bwMode="auto">
          <a:xfrm rot="255955" flipH="1">
            <a:off x="5834984" y="3922305"/>
            <a:ext cx="581025" cy="42545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88" name="Line 7"/>
          <p:cNvSpPr>
            <a:spLocks noChangeShapeType="1"/>
          </p:cNvSpPr>
          <p:nvPr/>
        </p:nvSpPr>
        <p:spPr bwMode="auto">
          <a:xfrm rot="21344045" flipH="1" flipV="1">
            <a:off x="5842921" y="4423955"/>
            <a:ext cx="717550" cy="614363"/>
          </a:xfrm>
          <a:prstGeom prst="line">
            <a:avLst/>
          </a:prstGeom>
          <a:noFill/>
          <a:ln w="28575">
            <a:solidFill>
              <a:srgbClr val="3333CC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grpSp>
        <p:nvGrpSpPr>
          <p:cNvPr id="2" name="Group 88"/>
          <p:cNvGrpSpPr/>
          <p:nvPr/>
        </p:nvGrpSpPr>
        <p:grpSpPr>
          <a:xfrm>
            <a:off x="7009734" y="4106455"/>
            <a:ext cx="1401762" cy="711200"/>
            <a:chOff x="7009734" y="5011015"/>
            <a:chExt cx="1401762" cy="711200"/>
          </a:xfrm>
        </p:grpSpPr>
        <p:pic>
          <p:nvPicPr>
            <p:cNvPr id="90" name="Picture 32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</a:blip>
            <a:srcRect t="32001" b="32001"/>
            <a:stretch>
              <a:fillRect/>
            </a:stretch>
          </p:blipFill>
          <p:spPr bwMode="auto">
            <a:xfrm>
              <a:off x="7954296" y="5077690"/>
              <a:ext cx="457200" cy="16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73"/>
            <p:cNvGrpSpPr>
              <a:grpSpLocks/>
            </p:cNvGrpSpPr>
            <p:nvPr/>
          </p:nvGrpSpPr>
          <p:grpSpPr bwMode="auto">
            <a:xfrm>
              <a:off x="7009734" y="5011015"/>
              <a:ext cx="1096962" cy="711200"/>
              <a:chOff x="6527896" y="4771008"/>
              <a:chExt cx="1097280" cy="710899"/>
            </a:xfrm>
          </p:grpSpPr>
          <p:pic>
            <p:nvPicPr>
              <p:cNvPr id="92" name="Picture 3" descr="D:\PROJECT\CCNSP &amp; CCNSE\Training Handbook - Modules\icon\34.png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7896" y="4771008"/>
                <a:ext cx="1097280" cy="7108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3" name="Rectangle 92"/>
              <p:cNvSpPr>
                <a:spLocks noChangeArrowheads="1"/>
              </p:cNvSpPr>
              <p:nvPr/>
            </p:nvSpPr>
            <p:spPr bwMode="auto">
              <a:xfrm>
                <a:off x="6594590" y="4963015"/>
                <a:ext cx="951188" cy="333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228600" marR="0" lvl="0" indent="-22860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E9E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ISP2</a:t>
                </a:r>
                <a:endPara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95000"/>
                      <a:lumOff val="5000"/>
                    </a:sysClr>
                  </a:solidFill>
                  <a:effectLst/>
                  <a:uLnTx/>
                  <a:uFillTx/>
                  <a:latin typeface="Calibri" panose="020F0502020204030204" pitchFamily="34" charset="0"/>
                </a:endParaRPr>
              </a:p>
              <a:p>
                <a:pPr marL="228600" marR="0" lvl="0" indent="-22860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E9E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(5 mbps)</a:t>
                </a:r>
              </a:p>
            </p:txBody>
          </p:sp>
        </p:grpSp>
      </p:grpSp>
      <p:grpSp>
        <p:nvGrpSpPr>
          <p:cNvPr id="4" name="Group 38"/>
          <p:cNvGrpSpPr/>
          <p:nvPr/>
        </p:nvGrpSpPr>
        <p:grpSpPr>
          <a:xfrm>
            <a:off x="438000" y="3335697"/>
            <a:ext cx="1416200" cy="600075"/>
            <a:chOff x="438000" y="4068863"/>
            <a:chExt cx="1416200" cy="600075"/>
          </a:xfrm>
        </p:grpSpPr>
        <p:sp>
          <p:nvSpPr>
            <p:cNvPr id="95" name="Rectangle 94"/>
            <p:cNvSpPr>
              <a:spLocks noChangeArrowheads="1"/>
            </p:cNvSpPr>
            <p:nvPr/>
          </p:nvSpPr>
          <p:spPr bwMode="auto">
            <a:xfrm>
              <a:off x="438000" y="4152900"/>
              <a:ext cx="648000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5E9E"/>
                </a:buClr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95000"/>
                      <a:lumOff val="5000"/>
                    </a:sysClr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Sales Dept.</a:t>
              </a:r>
            </a:p>
          </p:txBody>
        </p:sp>
        <p:pic>
          <p:nvPicPr>
            <p:cNvPr id="96" name="Picture 5" descr="C:\Documents and Settings\pankaj.chauhan\Desktop\module 5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0" y="4068863"/>
              <a:ext cx="901700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7" name="Picture 6" descr="D:\PROJECT\CCNSP &amp; CCNSE\Training Handbook - Modules\icon\29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6009" y="4265998"/>
            <a:ext cx="914400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2" descr="C:\Documents and Settings\pankaj.chauhan\Desktop\CR100iNG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5696" y="4208849"/>
            <a:ext cx="1920875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Line 5"/>
          <p:cNvSpPr>
            <a:spLocks noChangeShapeType="1"/>
          </p:cNvSpPr>
          <p:nvPr/>
        </p:nvSpPr>
        <p:spPr bwMode="auto">
          <a:xfrm rot="255955" flipH="1" flipV="1">
            <a:off x="1823398" y="3744300"/>
            <a:ext cx="810903" cy="627218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cxnSp>
        <p:nvCxnSpPr>
          <p:cNvPr id="100" name="Straight Connector 99"/>
          <p:cNvCxnSpPr>
            <a:cxnSpLocks noChangeShapeType="1"/>
          </p:cNvCxnSpPr>
          <p:nvPr/>
        </p:nvCxnSpPr>
        <p:spPr bwMode="auto">
          <a:xfrm flipV="1">
            <a:off x="1806575" y="4524634"/>
            <a:ext cx="812800" cy="757238"/>
          </a:xfrm>
          <a:prstGeom prst="line">
            <a:avLst/>
          </a:prstGeom>
          <a:noFill/>
          <a:ln w="28575">
            <a:solidFill>
              <a:srgbClr val="3333CC"/>
            </a:solidFill>
            <a:prstDash val="sysDot"/>
            <a:round/>
            <a:headEnd/>
            <a:tailEnd/>
          </a:ln>
        </p:spPr>
      </p:cxnSp>
      <p:cxnSp>
        <p:nvCxnSpPr>
          <p:cNvPr id="101" name="Straight Connector 100"/>
          <p:cNvCxnSpPr>
            <a:cxnSpLocks noChangeShapeType="1"/>
          </p:cNvCxnSpPr>
          <p:nvPr/>
        </p:nvCxnSpPr>
        <p:spPr bwMode="auto">
          <a:xfrm>
            <a:off x="1789275" y="4467484"/>
            <a:ext cx="828000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</p:spPr>
      </p:cxnSp>
      <p:grpSp>
        <p:nvGrpSpPr>
          <p:cNvPr id="7" name="Group 39"/>
          <p:cNvGrpSpPr/>
          <p:nvPr/>
        </p:nvGrpSpPr>
        <p:grpSpPr>
          <a:xfrm>
            <a:off x="438000" y="4143634"/>
            <a:ext cx="1416200" cy="600075"/>
            <a:chOff x="438000" y="4876800"/>
            <a:chExt cx="1416200" cy="600075"/>
          </a:xfrm>
        </p:grpSpPr>
        <p:sp>
          <p:nvSpPr>
            <p:cNvPr id="103" name="Rectangle 102"/>
            <p:cNvSpPr>
              <a:spLocks noChangeArrowheads="1"/>
            </p:cNvSpPr>
            <p:nvPr/>
          </p:nvSpPr>
          <p:spPr bwMode="auto">
            <a:xfrm>
              <a:off x="438000" y="4960837"/>
              <a:ext cx="648000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5E9E"/>
                </a:buClr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95000"/>
                      <a:lumOff val="5000"/>
                    </a:sysClr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Dev. Dept.</a:t>
              </a:r>
            </a:p>
          </p:txBody>
        </p:sp>
        <p:pic>
          <p:nvPicPr>
            <p:cNvPr id="104" name="Picture 5" descr="C:\Documents and Settings\pankaj.chauhan\Desktop\module 5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0" y="4876800"/>
              <a:ext cx="901700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40"/>
          <p:cNvGrpSpPr/>
          <p:nvPr/>
        </p:nvGrpSpPr>
        <p:grpSpPr>
          <a:xfrm>
            <a:off x="438000" y="4981834"/>
            <a:ext cx="1416200" cy="600075"/>
            <a:chOff x="438000" y="5715000"/>
            <a:chExt cx="1416200" cy="600075"/>
          </a:xfrm>
        </p:grpSpPr>
        <p:sp>
          <p:nvSpPr>
            <p:cNvPr id="106" name="Rectangle 105"/>
            <p:cNvSpPr>
              <a:spLocks noChangeArrowheads="1"/>
            </p:cNvSpPr>
            <p:nvPr/>
          </p:nvSpPr>
          <p:spPr bwMode="auto">
            <a:xfrm>
              <a:off x="438000" y="5799037"/>
              <a:ext cx="648000" cy="4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5E9E"/>
                </a:buClr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>
                      <a:lumMod val="95000"/>
                      <a:lumOff val="5000"/>
                    </a:sysClr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Finance Dept.</a:t>
              </a:r>
            </a:p>
          </p:txBody>
        </p:sp>
        <p:pic>
          <p:nvPicPr>
            <p:cNvPr id="107" name="Picture 5" descr="C:\Documents and Settings\pankaj.chauhan\Desktop\module 5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0" y="5715000"/>
              <a:ext cx="901700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107"/>
          <p:cNvGrpSpPr/>
          <p:nvPr/>
        </p:nvGrpSpPr>
        <p:grpSpPr>
          <a:xfrm>
            <a:off x="6328696" y="3385730"/>
            <a:ext cx="1640348" cy="711200"/>
            <a:chOff x="6328696" y="4290290"/>
            <a:chExt cx="1640348" cy="711200"/>
          </a:xfrm>
        </p:grpSpPr>
        <p:grpSp>
          <p:nvGrpSpPr>
            <p:cNvPr id="10" name="Group 72"/>
            <p:cNvGrpSpPr>
              <a:grpSpLocks/>
            </p:cNvGrpSpPr>
            <p:nvPr/>
          </p:nvGrpSpPr>
          <p:grpSpPr bwMode="auto">
            <a:xfrm>
              <a:off x="6328696" y="4290290"/>
              <a:ext cx="1096963" cy="711200"/>
              <a:chOff x="6527896" y="3962400"/>
              <a:chExt cx="1097280" cy="710899"/>
            </a:xfrm>
          </p:grpSpPr>
          <p:pic>
            <p:nvPicPr>
              <p:cNvPr id="111" name="Picture 3" descr="D:\PROJECT\CCNSP &amp; CCNSE\Training Handbook - Modules\icon\34.png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7896" y="3962400"/>
                <a:ext cx="1097280" cy="7108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2" name="Rectangle 111"/>
              <p:cNvSpPr>
                <a:spLocks noChangeArrowheads="1"/>
              </p:cNvSpPr>
              <p:nvPr/>
            </p:nvSpPr>
            <p:spPr bwMode="auto">
              <a:xfrm>
                <a:off x="6594590" y="4154407"/>
                <a:ext cx="951188" cy="333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228600" marR="0" lvl="0" indent="-22860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E9E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ISP1</a:t>
                </a:r>
              </a:p>
              <a:p>
                <a:pPr marL="228600" marR="0" lvl="0" indent="-22860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E9E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(10 </a:t>
                </a: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lumMod val="95000"/>
                        <a:lumOff val="5000"/>
                      </a:sysClr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mbps)</a:t>
                </a:r>
              </a:p>
            </p:txBody>
          </p:sp>
        </p:grpSp>
        <p:sp>
          <p:nvSpPr>
            <p:cNvPr id="110" name="TextBox 109"/>
            <p:cNvSpPr txBox="1"/>
            <p:nvPr/>
          </p:nvSpPr>
          <p:spPr>
            <a:xfrm>
              <a:off x="7283244" y="4457644"/>
              <a:ext cx="6858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Calibri" pitchFamily="34" charset="0"/>
                  <a:cs typeface="Calibri" pitchFamily="34" charset="0"/>
                </a:rPr>
                <a:t>MPLS</a:t>
              </a:r>
              <a:endParaRPr lang="en-IN" sz="1000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1" name="Group 112"/>
          <p:cNvGrpSpPr/>
          <p:nvPr/>
        </p:nvGrpSpPr>
        <p:grpSpPr>
          <a:xfrm>
            <a:off x="6328696" y="4833530"/>
            <a:ext cx="1519904" cy="711200"/>
            <a:chOff x="6328696" y="5738090"/>
            <a:chExt cx="1519904" cy="711200"/>
          </a:xfrm>
        </p:grpSpPr>
        <p:grpSp>
          <p:nvGrpSpPr>
            <p:cNvPr id="12" name="Group 74"/>
            <p:cNvGrpSpPr>
              <a:grpSpLocks/>
            </p:cNvGrpSpPr>
            <p:nvPr/>
          </p:nvGrpSpPr>
          <p:grpSpPr bwMode="auto">
            <a:xfrm>
              <a:off x="6328696" y="5738090"/>
              <a:ext cx="1096963" cy="711200"/>
              <a:chOff x="6527896" y="5549284"/>
              <a:chExt cx="1097280" cy="710899"/>
            </a:xfrm>
          </p:grpSpPr>
          <p:pic>
            <p:nvPicPr>
              <p:cNvPr id="118" name="Picture 3" descr="D:\PROJECT\CCNSP &amp; CCNSE\Training Handbook - Modules\icon\34.png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7896" y="5549284"/>
                <a:ext cx="1097280" cy="7108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9" name="Rectangle 118"/>
              <p:cNvSpPr>
                <a:spLocks noChangeArrowheads="1"/>
              </p:cNvSpPr>
              <p:nvPr/>
            </p:nvSpPr>
            <p:spPr bwMode="auto">
              <a:xfrm>
                <a:off x="6610264" y="5628625"/>
                <a:ext cx="952775" cy="333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228600" marR="0" lvl="0" indent="-17145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E9E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ISP3 (3G)</a:t>
                </a:r>
              </a:p>
              <a:p>
                <a:pPr marL="228600" marR="0" lvl="0" indent="-17145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5E9E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(3 </a:t>
                </a: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mbps)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1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808080"/>
                    </a:solidFill>
                    <a:effectLst/>
                    <a:uLnTx/>
                    <a:uFillTx/>
                    <a:latin typeface="Calibri" panose="020F0502020204030204" pitchFamily="34" charset="0"/>
                  </a:rPr>
                  <a:t>Failover Link</a:t>
                </a:r>
              </a:p>
            </p:txBody>
          </p:sp>
        </p:grpSp>
        <p:pic>
          <p:nvPicPr>
            <p:cNvPr id="117" name="Picture 2"/>
            <p:cNvPicPr>
              <a:picLocks noChangeAspect="1" noChangeArrowheads="1"/>
            </p:cNvPicPr>
            <p:nvPr/>
          </p:nvPicPr>
          <p:blipFill>
            <a:blip r:embed="rId10" cstate="print">
              <a:grayscl/>
            </a:blip>
            <a:srcRect/>
            <a:stretch>
              <a:fillRect/>
            </a:stretch>
          </p:blipFill>
          <p:spPr bwMode="auto">
            <a:xfrm>
              <a:off x="7465683" y="5867400"/>
              <a:ext cx="382917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20" name="Text Box 5"/>
          <p:cNvSpPr txBox="1">
            <a:spLocks noChangeArrowheads="1"/>
          </p:cNvSpPr>
          <p:nvPr/>
        </p:nvSpPr>
        <p:spPr bwMode="auto">
          <a:xfrm>
            <a:off x="2590800" y="5115240"/>
            <a:ext cx="29089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100000"/>
              </a:spcBef>
              <a:buClr>
                <a:srgbClr val="005E9E"/>
              </a:buClr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Organization's IT network</a:t>
            </a:r>
          </a:p>
        </p:txBody>
      </p:sp>
      <p:sp>
        <p:nvSpPr>
          <p:cNvPr id="121" name="Multiply 120"/>
          <p:cNvSpPr/>
          <p:nvPr/>
        </p:nvSpPr>
        <p:spPr>
          <a:xfrm>
            <a:off x="6781800" y="4353240"/>
            <a:ext cx="457200" cy="457200"/>
          </a:xfrm>
          <a:prstGeom prst="mathMultiply">
            <a:avLst>
              <a:gd name="adj1" fmla="val 106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IN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500"/>
                            </p:stCondLst>
                            <p:childTnLst>
                              <p:par>
                                <p:cTn id="77" presetID="18" presetClass="entr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500"/>
                            </p:stCondLst>
                            <p:childTnLst>
                              <p:par>
                                <p:cTn id="85" presetID="18" presetClass="entr" presetSubtype="3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0"/>
                            </p:stCondLst>
                            <p:childTnLst>
                              <p:par>
                                <p:cTn id="93" presetID="18" presetClass="entr" presetSubtype="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3000"/>
                            </p:stCondLst>
                            <p:childTnLst>
                              <p:par>
                                <p:cTn id="97" presetID="18" presetClass="entr" presetSubtype="3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5" presetID="18" presetClass="entr" presetSubtype="3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3" presetID="18" presetClass="entr" presetSubtype="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500"/>
                            </p:stCondLst>
                            <p:childTnLst>
                              <p:par>
                                <p:cTn id="12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5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6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500"/>
                            </p:stCondLst>
                            <p:childTnLst>
                              <p:par>
                                <p:cTn id="128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9" dur="indefinite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0" dur="indefinite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1500"/>
                            </p:stCondLst>
                            <p:childTnLst>
                              <p:par>
                                <p:cTn id="136" presetID="18" presetClass="entr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7" grpId="0" animBg="1"/>
      <p:bldP spid="87" grpId="1" animBg="1"/>
      <p:bldP spid="88" grpId="0" animBg="1"/>
      <p:bldP spid="99" grpId="0" animBg="1"/>
      <p:bldP spid="120" grpId="0"/>
      <p:bldP spid="121" grpId="0" animBg="1"/>
      <p:bldP spid="12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4800" y="987552"/>
            <a:ext cx="7924800" cy="145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spcBef>
                <a:spcPts val="600"/>
              </a:spcBef>
              <a:buClr>
                <a:srgbClr val="005E9E"/>
              </a:buClr>
              <a:buFont typeface="Wingdings" pitchFamily="2" charset="2"/>
              <a:buChar char="§"/>
            </a:pPr>
            <a:r>
              <a:rPr lang="en-US" b="1" dirty="0" smtClean="0">
                <a:latin typeface="Calibri" panose="020F0502020204030204" pitchFamily="34" charset="0"/>
              </a:rPr>
              <a:t>User Authentication API for Hotspots </a:t>
            </a:r>
          </a:p>
          <a:p>
            <a:pPr marL="628650" lvl="2" indent="-17145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-"/>
            </a:pPr>
            <a:r>
              <a:rPr lang="en-US" sz="1600" dirty="0" smtClean="0">
                <a:latin typeface="Calibri" panose="020F0502020204030204" pitchFamily="34" charset="0"/>
              </a:rPr>
              <a:t>Re-use Hotspot Authentication; avoid multiple logins</a:t>
            </a:r>
          </a:p>
          <a:p>
            <a:pPr marL="228600" indent="-228600">
              <a:spcBef>
                <a:spcPts val="600"/>
              </a:spcBef>
              <a:buClr>
                <a:srgbClr val="005E9E"/>
              </a:buClr>
              <a:buFont typeface="Wingdings" pitchFamily="2" charset="2"/>
              <a:buChar char="§"/>
            </a:pPr>
            <a:endParaRPr lang="en-US" b="1" dirty="0" smtClean="0">
              <a:latin typeface="Calibri" panose="020F0502020204030204" pitchFamily="34" charset="0"/>
            </a:endParaRPr>
          </a:p>
          <a:p>
            <a:pPr marL="228600" indent="-228600">
              <a:spcBef>
                <a:spcPts val="600"/>
              </a:spcBef>
              <a:buClr>
                <a:srgbClr val="005E9E"/>
              </a:buClr>
              <a:buFont typeface="Wingdings" pitchFamily="2" charset="2"/>
              <a:buChar char="§"/>
            </a:pPr>
            <a:r>
              <a:rPr lang="en-US" b="1" dirty="0" smtClean="0">
                <a:latin typeface="Calibri" panose="020F0502020204030204" pitchFamily="34" charset="0"/>
              </a:rPr>
              <a:t>Seamless Single Sign-on for Enterprises</a:t>
            </a:r>
          </a:p>
          <a:p>
            <a:pPr marL="628650" lvl="2" indent="-17145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-"/>
            </a:pPr>
            <a:r>
              <a:rPr lang="en-US" sz="1600" dirty="0" smtClean="0">
                <a:latin typeface="Calibri" panose="020F0502020204030204" pitchFamily="34" charset="0"/>
              </a:rPr>
              <a:t>3rd Party authentication solutions can be integrated with Cyberoam</a:t>
            </a:r>
          </a:p>
          <a:p>
            <a:pPr marL="171450" lvl="1" indent="-17145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-"/>
            </a:pPr>
            <a:endParaRPr lang="en-US" sz="1600" dirty="0" smtClean="0">
              <a:latin typeface="Calibri" panose="020F0502020204030204" pitchFamily="34" charset="0"/>
            </a:endParaRPr>
          </a:p>
          <a:p>
            <a:pPr marL="228600" indent="-228600">
              <a:spcBef>
                <a:spcPts val="600"/>
              </a:spcBef>
              <a:buClr>
                <a:srgbClr val="005E9E"/>
              </a:buClr>
              <a:buFont typeface="Wingdings" pitchFamily="2" charset="2"/>
              <a:buChar char="§"/>
            </a:pPr>
            <a:r>
              <a:rPr lang="en-US" b="1" dirty="0" smtClean="0">
                <a:latin typeface="Calibri" panose="020F0502020204030204" pitchFamily="34" charset="0"/>
              </a:rPr>
              <a:t>Manage Cyberoam with 3rd party policy management systems</a:t>
            </a:r>
          </a:p>
          <a:p>
            <a:pPr marL="171450" lvl="1" indent="-17145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-"/>
            </a:pPr>
            <a:endParaRPr lang="en-US" sz="1600" dirty="0" smtClean="0">
              <a:latin typeface="Calibri" panose="020F0502020204030204" pitchFamily="34" charset="0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168995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indent="-231775"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Cyberoam API</a:t>
            </a:r>
            <a:endParaRPr lang="en-US" sz="2000" b="1" dirty="0">
              <a:solidFill>
                <a:srgbClr val="474747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609600" y="5257800"/>
            <a:ext cx="79629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spcBef>
                <a:spcPts val="600"/>
              </a:spcBef>
              <a:buClr>
                <a:srgbClr val="005E9E"/>
              </a:buClr>
              <a:buFont typeface="Wingdings" pitchFamily="2" charset="2"/>
              <a:buChar char="§"/>
            </a:pPr>
            <a:endParaRPr lang="en-US" sz="1600" dirty="0" smtClean="0">
              <a:latin typeface="Calibri" panose="020F05020202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1447800"/>
            <a:ext cx="2286532" cy="166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281234"/>
            <a:ext cx="6248400" cy="3335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0800000">
            <a:off x="0" y="3809999"/>
            <a:ext cx="9144000" cy="22098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4800" y="987552"/>
            <a:ext cx="8458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spcBef>
                <a:spcPts val="600"/>
              </a:spcBef>
              <a:buClr>
                <a:srgbClr val="005E9E"/>
              </a:buClr>
              <a:buFont typeface="Wingdings" pitchFamily="2" charset="2"/>
              <a:buChar char="§"/>
            </a:pPr>
            <a:r>
              <a:rPr lang="en-US" b="1" dirty="0" smtClean="0">
                <a:latin typeface="Calibri" panose="020F0502020204030204" pitchFamily="34" charset="0"/>
              </a:rPr>
              <a:t>Prevent the risk of IT administrator from misusing privilege of tracking user activities</a:t>
            </a:r>
          </a:p>
          <a:p>
            <a:pPr marL="228600" indent="-228600">
              <a:spcBef>
                <a:spcPts val="600"/>
              </a:spcBef>
              <a:buClr>
                <a:srgbClr val="005E9E"/>
              </a:buClr>
              <a:buFont typeface="Wingdings" pitchFamily="2" charset="2"/>
              <a:buChar char="§"/>
            </a:pPr>
            <a:r>
              <a:rPr lang="en-US" b="1" dirty="0" smtClean="0">
                <a:latin typeface="Calibri" panose="020F0502020204030204" pitchFamily="34" charset="0"/>
              </a:rPr>
              <a:t>2 people: Authorizer and Administrator</a:t>
            </a:r>
          </a:p>
          <a:p>
            <a:pPr marL="628650" lvl="2" indent="-171450">
              <a:spcBef>
                <a:spcPts val="500"/>
              </a:spcBef>
              <a:buClr>
                <a:schemeClr val="tx1"/>
              </a:buClr>
              <a:buFont typeface="Arial" pitchFamily="34" charset="0"/>
              <a:buChar char="-"/>
            </a:pPr>
            <a:r>
              <a:rPr lang="en-US" sz="1600" dirty="0" smtClean="0">
                <a:latin typeface="Calibri" panose="020F0502020204030204" pitchFamily="34" charset="0"/>
              </a:rPr>
              <a:t>Authorizer consent required for the Administrator to view user-specific activities</a:t>
            </a:r>
          </a:p>
          <a:p>
            <a:pPr marL="228600" indent="-228600">
              <a:spcBef>
                <a:spcPts val="600"/>
              </a:spcBef>
              <a:buClr>
                <a:srgbClr val="005E9E"/>
              </a:buClr>
              <a:buFont typeface="Wingdings" pitchFamily="2" charset="2"/>
              <a:buChar char="§"/>
            </a:pPr>
            <a:endParaRPr lang="en-US" b="1" dirty="0" smtClean="0">
              <a:latin typeface="Calibri" panose="020F0502020204030204" pitchFamily="34" charset="0"/>
            </a:endParaRPr>
          </a:p>
        </p:txBody>
      </p:sp>
      <p:pic>
        <p:nvPicPr>
          <p:cNvPr id="7" name="Picture 7" descr="4 eye authentication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66799" y="2590800"/>
            <a:ext cx="3352800" cy="2420302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</p:pic>
      <p:pic>
        <p:nvPicPr>
          <p:cNvPr id="8" name="Picture 7" descr="4 eye authentication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24399" y="2591594"/>
            <a:ext cx="3352800" cy="2420302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5062924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lvl="0" indent="-231775" fontAlgn="auto">
              <a:spcBef>
                <a:spcPts val="0"/>
              </a:spcBef>
              <a:spcAft>
                <a:spcPts val="0"/>
              </a:spcAft>
              <a:buClr>
                <a:srgbClr val="2A427E"/>
              </a:buClr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Safeguard user privacy – 4-Eye Authentication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482420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indent="-231775"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2000" b="1" dirty="0" err="1" smtClean="0">
                <a:solidFill>
                  <a:srgbClr val="474747"/>
                </a:solidFill>
                <a:latin typeface="Calibri" panose="020F0502020204030204" pitchFamily="34" charset="0"/>
              </a:rPr>
              <a:t>FleXi</a:t>
            </a: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 Ports for flexible network connectivity</a:t>
            </a:r>
            <a:endParaRPr lang="en-US" sz="2000" b="1" dirty="0">
              <a:solidFill>
                <a:srgbClr val="474747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71800" y="5105400"/>
            <a:ext cx="2700000" cy="838200"/>
          </a:xfrm>
          <a:prstGeom prst="roundRect">
            <a:avLst/>
          </a:prstGeom>
          <a:gradFill rotWithShape="1">
            <a:gsLst>
              <a:gs pos="0">
                <a:sysClr val="window" lastClr="FFFFFF">
                  <a:tint val="80000"/>
                  <a:satMod val="300000"/>
                </a:sysClr>
              </a:gs>
              <a:gs pos="100000">
                <a:sysClr val="window" lastClr="FFFFFF">
                  <a:shade val="30000"/>
                  <a:satMod val="200000"/>
                </a:sysClr>
              </a:gs>
            </a:gsLst>
            <a:path path="circle">
              <a:fillToRect l="50000" t="50000" r="50000" b="50000"/>
            </a:path>
          </a:gradFill>
          <a:ln w="1905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marL="6350" lvl="2" indent="-635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IN" sz="1600" b="1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Combination of Fixed Ports and Flexible Ports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205500" y="5105400"/>
            <a:ext cx="2700000" cy="838200"/>
          </a:xfrm>
          <a:prstGeom prst="roundRect">
            <a:avLst/>
          </a:prstGeom>
          <a:gradFill rotWithShape="1">
            <a:gsLst>
              <a:gs pos="0">
                <a:sysClr val="window" lastClr="FFFFFF">
                  <a:tint val="80000"/>
                  <a:satMod val="300000"/>
                </a:sysClr>
              </a:gs>
              <a:gs pos="100000">
                <a:sysClr val="window" lastClr="FFFFFF">
                  <a:shade val="30000"/>
                  <a:satMod val="200000"/>
                </a:sysClr>
              </a:gs>
            </a:gsLst>
            <a:path path="circle">
              <a:fillToRect l="50000" t="50000" r="50000" b="50000"/>
            </a:path>
          </a:gradFill>
          <a:ln w="1905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marL="6350" lvl="2" indent="-635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IN" sz="1600" b="1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Flexibility to choose Copper, </a:t>
            </a:r>
            <a:r>
              <a:rPr lang="en-IN" sz="1600" b="1" kern="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Fiber</a:t>
            </a:r>
            <a:r>
              <a:rPr lang="en-IN" sz="1600" b="1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 1GbE / 10GbE modules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139200" y="5105400"/>
            <a:ext cx="2700000" cy="838200"/>
          </a:xfrm>
          <a:prstGeom prst="roundRect">
            <a:avLst/>
          </a:prstGeom>
          <a:gradFill rotWithShape="1">
            <a:gsLst>
              <a:gs pos="0">
                <a:sysClr val="window" lastClr="FFFFFF">
                  <a:tint val="80000"/>
                  <a:satMod val="300000"/>
                </a:sysClr>
              </a:gs>
              <a:gs pos="100000">
                <a:sysClr val="window" lastClr="FFFFFF">
                  <a:shade val="30000"/>
                  <a:satMod val="200000"/>
                </a:sysClr>
              </a:gs>
            </a:gsLst>
            <a:path path="circle">
              <a:fillToRect l="50000" t="50000" r="50000" b="50000"/>
            </a:path>
          </a:gradFill>
          <a:ln w="1905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marL="6350" lvl="2" indent="-635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IN" sz="1600" b="1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Modules can be purchased individually as per need</a:t>
            </a:r>
          </a:p>
        </p:txBody>
      </p:sp>
      <p:pic>
        <p:nvPicPr>
          <p:cNvPr id="7" name="Picture 6" descr="CR500iNG-XP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72000" y="1143000"/>
            <a:ext cx="9000000" cy="16322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19948" y="1339123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Fixed Copper </a:t>
            </a:r>
            <a:r>
              <a:rPr lang="en-US" b="1" dirty="0" err="1" smtClean="0">
                <a:latin typeface="Calibri" panose="020F0502020204030204" pitchFamily="34" charset="0"/>
              </a:rPr>
              <a:t>GbE</a:t>
            </a:r>
            <a:r>
              <a:rPr lang="en-US" b="1" dirty="0" smtClean="0">
                <a:latin typeface="Calibri" panose="020F0502020204030204" pitchFamily="34" charset="0"/>
              </a:rPr>
              <a:t> Ports</a:t>
            </a:r>
            <a:endParaRPr lang="en-IN" b="1" dirty="0">
              <a:latin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30148" y="2089455"/>
            <a:ext cx="1980000" cy="457200"/>
          </a:xfrm>
          <a:prstGeom prst="rect">
            <a:avLst/>
          </a:prstGeom>
          <a:noFill/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Calibri" panose="020F0502020204030204" pitchFamily="34" charset="0"/>
            </a:endParaRPr>
          </a:p>
        </p:txBody>
      </p:sp>
      <p:cxnSp>
        <p:nvCxnSpPr>
          <p:cNvPr id="11" name="Straight Connector 10"/>
          <p:cNvCxnSpPr>
            <a:stCxn id="9" idx="0"/>
            <a:endCxn id="8" idx="2"/>
          </p:cNvCxnSpPr>
          <p:nvPr/>
        </p:nvCxnSpPr>
        <p:spPr>
          <a:xfrm flipV="1">
            <a:off x="5120148" y="1708455"/>
            <a:ext cx="0" cy="381000"/>
          </a:xfrm>
          <a:prstGeom prst="line">
            <a:avLst/>
          </a:prstGeom>
          <a:ln w="28575">
            <a:solidFill>
              <a:srgbClr val="00B05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sanket.handa\Desktop\FleXiport-final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2971800"/>
            <a:ext cx="7315200" cy="1535289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ash"/>
          </a:ln>
        </p:spPr>
      </p:pic>
      <p:cxnSp>
        <p:nvCxnSpPr>
          <p:cNvPr id="15" name="Straight Connector 14"/>
          <p:cNvCxnSpPr/>
          <p:nvPr/>
        </p:nvCxnSpPr>
        <p:spPr>
          <a:xfrm flipV="1">
            <a:off x="7467600" y="2516940"/>
            <a:ext cx="0" cy="432000"/>
          </a:xfrm>
          <a:prstGeom prst="line">
            <a:avLst/>
          </a:prstGeom>
          <a:ln w="28575">
            <a:solidFill>
              <a:srgbClr val="00B0F0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6201696" y="1676400"/>
            <a:ext cx="2514600" cy="828000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0800000">
            <a:off x="0" y="3809999"/>
            <a:ext cx="9144000" cy="220980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pic>
        <p:nvPicPr>
          <p:cNvPr id="6" name="Picture 3" descr="C:\Documents and Settings\pankaj.chauhan\Desktop\SCP.png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525" y="2242266"/>
            <a:ext cx="9142950" cy="2939333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914399" y="1295400"/>
            <a:ext cx="7315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Organizations cannot afford to compromise on any of these.</a:t>
            </a:r>
          </a:p>
          <a:p>
            <a:pPr algn="ctr"/>
            <a:r>
              <a:rPr lang="en-US" dirty="0" smtClean="0">
                <a:latin typeface="Calibri" pitchFamily="34" charset="0"/>
              </a:rPr>
              <a:t>The right SCP </a:t>
            </a:r>
            <a:r>
              <a:rPr lang="en-US" dirty="0">
                <a:latin typeface="Calibri" pitchFamily="34" charset="0"/>
              </a:rPr>
              <a:t>balance is </a:t>
            </a:r>
            <a:r>
              <a:rPr lang="en-US" dirty="0" smtClean="0">
                <a:latin typeface="Calibri" pitchFamily="34" charset="0"/>
              </a:rPr>
              <a:t>essential!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671023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indent="-231775"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Cyberoam features assure Security, Connectivity, Productivity</a:t>
            </a:r>
            <a:endParaRPr lang="en-US" sz="2000" b="1" dirty="0">
              <a:solidFill>
                <a:srgbClr val="474747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pankaj.chauhan\Desktop\shadow0001.png"/>
          <p:cNvPicPr>
            <a:picLocks noChangeAspect="1" noChangeArrowheads="1"/>
          </p:cNvPicPr>
          <p:nvPr/>
        </p:nvPicPr>
        <p:blipFill>
          <a:blip r:embed="rId2" cstate="print"/>
          <a:srcRect l="30941" r="9172" b="41190"/>
          <a:stretch>
            <a:fillRect/>
          </a:stretch>
        </p:blipFill>
        <p:spPr bwMode="auto">
          <a:xfrm>
            <a:off x="0" y="3048000"/>
            <a:ext cx="9144000" cy="35623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47"/>
          <p:cNvGrpSpPr/>
          <p:nvPr/>
        </p:nvGrpSpPr>
        <p:grpSpPr>
          <a:xfrm>
            <a:off x="6629400" y="809624"/>
            <a:ext cx="1097280" cy="1097280"/>
            <a:chOff x="2094548" y="1874520"/>
            <a:chExt cx="1097280" cy="1097280"/>
          </a:xfrm>
        </p:grpSpPr>
        <p:sp>
          <p:nvSpPr>
            <p:cNvPr id="11" name="Oval 10"/>
            <p:cNvSpPr/>
            <p:nvPr/>
          </p:nvSpPr>
          <p:spPr>
            <a:xfrm>
              <a:off x="2094548" y="1874520"/>
              <a:ext cx="1097280" cy="1097280"/>
            </a:xfrm>
            <a:prstGeom prst="ellipse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pic>
          <p:nvPicPr>
            <p:cNvPr id="12" name="Picture 3" descr="C:\Documents and Settings\pankaj.chauhan\Desktop\websupport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76488" y="1981200"/>
              <a:ext cx="533400" cy="428625"/>
            </a:xfrm>
            <a:prstGeom prst="rect">
              <a:avLst/>
            </a:prstGeom>
            <a:noFill/>
          </p:spPr>
        </p:pic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2294374" y="2415468"/>
              <a:ext cx="697628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231775" indent="-231775" algn="ctr">
                <a:buClr>
                  <a:srgbClr val="2A427E"/>
                </a:buClr>
                <a:buFont typeface="Wingdings" pitchFamily="2" charset="2"/>
                <a:buNone/>
                <a:defRPr/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Web </a:t>
              </a:r>
              <a:endPara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endParaRPr>
            </a:p>
            <a:p>
              <a:pPr marL="231775" indent="-231775" algn="ctr">
                <a:buClr>
                  <a:srgbClr val="2A427E"/>
                </a:buClr>
                <a:buFont typeface="Wingdings" pitchFamily="2" charset="2"/>
                <a:buNone/>
                <a:defRPr/>
              </a:pPr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Support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14" name="Picture 5" descr="C:\Documents and Settings\pankaj.chauhan\Desktop\CUSTOMER LOGI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600200"/>
            <a:ext cx="5029200" cy="3553096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3" name="Group 48"/>
          <p:cNvGrpSpPr/>
          <p:nvPr/>
        </p:nvGrpSpPr>
        <p:grpSpPr>
          <a:xfrm>
            <a:off x="6629400" y="1998344"/>
            <a:ext cx="1097280" cy="1097280"/>
            <a:chOff x="3313748" y="2560320"/>
            <a:chExt cx="1097280" cy="1097280"/>
          </a:xfrm>
        </p:grpSpPr>
        <p:sp>
          <p:nvSpPr>
            <p:cNvPr id="16" name="Oval 15"/>
            <p:cNvSpPr/>
            <p:nvPr/>
          </p:nvSpPr>
          <p:spPr>
            <a:xfrm>
              <a:off x="3313748" y="2560320"/>
              <a:ext cx="1097280" cy="1097280"/>
            </a:xfrm>
            <a:prstGeom prst="ellipse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pic>
          <p:nvPicPr>
            <p:cNvPr id="17" name="Picture 5" descr="C:\Documents and Settings\pankaj.chauhan\Desktop\chatsupport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57601" y="2747962"/>
              <a:ext cx="409575" cy="381000"/>
            </a:xfrm>
            <a:prstGeom prst="rect">
              <a:avLst/>
            </a:prstGeom>
            <a:noFill/>
          </p:spPr>
        </p:pic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3513574" y="3101268"/>
              <a:ext cx="697628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231775" indent="-231775" algn="ctr">
                <a:buClr>
                  <a:srgbClr val="2A427E"/>
                </a:buClr>
                <a:buFont typeface="Wingdings" pitchFamily="2" charset="2"/>
                <a:buNone/>
                <a:defRPr/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Chat </a:t>
              </a:r>
              <a:endPara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endParaRPr>
            </a:p>
            <a:p>
              <a:pPr marL="231775" indent="-231775" algn="ctr">
                <a:buClr>
                  <a:srgbClr val="2A427E"/>
                </a:buClr>
                <a:buFont typeface="Wingdings" pitchFamily="2" charset="2"/>
                <a:buNone/>
                <a:defRPr/>
              </a:pPr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Support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19" name="Picture 6" descr="C:\Documents and Settings\pankaj.chauhan\Desktop\providesupportcom_messenger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49680" y="1376836"/>
            <a:ext cx="4206240" cy="412223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4" name="Group 49"/>
          <p:cNvGrpSpPr/>
          <p:nvPr/>
        </p:nvGrpSpPr>
        <p:grpSpPr>
          <a:xfrm>
            <a:off x="6629400" y="3141344"/>
            <a:ext cx="1097280" cy="1097280"/>
            <a:chOff x="4731068" y="2560320"/>
            <a:chExt cx="1097280" cy="1097280"/>
          </a:xfrm>
        </p:grpSpPr>
        <p:sp>
          <p:nvSpPr>
            <p:cNvPr id="21" name="Oval 20"/>
            <p:cNvSpPr/>
            <p:nvPr/>
          </p:nvSpPr>
          <p:spPr>
            <a:xfrm>
              <a:off x="4731068" y="2560320"/>
              <a:ext cx="1097280" cy="1097280"/>
            </a:xfrm>
            <a:prstGeom prst="ellipse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pic>
          <p:nvPicPr>
            <p:cNvPr id="22" name="Picture 4" descr="C:\Documents and Settings\pankaj.chauhan\Desktop\emailsupport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36821" y="2781300"/>
              <a:ext cx="485775" cy="314325"/>
            </a:xfrm>
            <a:prstGeom prst="rect">
              <a:avLst/>
            </a:prstGeom>
            <a:noFill/>
          </p:spPr>
        </p:pic>
        <p:sp>
          <p:nvSpPr>
            <p:cNvPr id="23" name="Text Box 15"/>
            <p:cNvSpPr txBox="1">
              <a:spLocks noChangeArrowheads="1"/>
            </p:cNvSpPr>
            <p:nvPr/>
          </p:nvSpPr>
          <p:spPr bwMode="auto">
            <a:xfrm>
              <a:off x="4930894" y="3101268"/>
              <a:ext cx="697628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231775" indent="-231775" algn="ctr">
                <a:buClr>
                  <a:srgbClr val="2A427E"/>
                </a:buClr>
                <a:buFont typeface="Wingdings" pitchFamily="2" charset="2"/>
                <a:buNone/>
                <a:defRPr/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Email </a:t>
              </a:r>
              <a:endPara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endParaRPr>
            </a:p>
            <a:p>
              <a:pPr marL="231775" indent="-231775" algn="ctr">
                <a:buClr>
                  <a:srgbClr val="2A427E"/>
                </a:buClr>
                <a:buFont typeface="Wingdings" pitchFamily="2" charset="2"/>
                <a:buNone/>
                <a:defRPr/>
              </a:pPr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Support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24" name="Picture 2" descr="C:\Documents and Settings\pankaj.chauhan\Desktop\support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838281" y="1600200"/>
            <a:ext cx="5029038" cy="3702699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5" name="Group 50"/>
          <p:cNvGrpSpPr/>
          <p:nvPr/>
        </p:nvGrpSpPr>
        <p:grpSpPr>
          <a:xfrm>
            <a:off x="6629400" y="4317680"/>
            <a:ext cx="1097280" cy="1097280"/>
            <a:chOff x="5952173" y="1874520"/>
            <a:chExt cx="1097280" cy="1097280"/>
          </a:xfrm>
        </p:grpSpPr>
        <p:sp>
          <p:nvSpPr>
            <p:cNvPr id="26" name="Oval 25"/>
            <p:cNvSpPr/>
            <p:nvPr/>
          </p:nvSpPr>
          <p:spPr>
            <a:xfrm>
              <a:off x="5952173" y="1874520"/>
              <a:ext cx="1097280" cy="1097280"/>
            </a:xfrm>
            <a:prstGeom prst="ellipse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pic>
          <p:nvPicPr>
            <p:cNvPr id="27" name="Picture 2" descr="C:\Documents and Settings\pankaj.chauhan\Desktop\telesupport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317933" y="2035492"/>
              <a:ext cx="365760" cy="320040"/>
            </a:xfrm>
            <a:prstGeom prst="rect">
              <a:avLst/>
            </a:prstGeom>
            <a:noFill/>
          </p:spPr>
        </p:pic>
        <p:sp>
          <p:nvSpPr>
            <p:cNvPr id="28" name="Text Box 15"/>
            <p:cNvSpPr txBox="1">
              <a:spLocks noChangeArrowheads="1"/>
            </p:cNvSpPr>
            <p:nvPr/>
          </p:nvSpPr>
          <p:spPr bwMode="auto">
            <a:xfrm>
              <a:off x="6151999" y="2415468"/>
              <a:ext cx="697628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231775" indent="-231775" algn="ctr">
                <a:buClr>
                  <a:srgbClr val="2A427E"/>
                </a:buClr>
                <a:buFont typeface="Wingdings" pitchFamily="2" charset="2"/>
                <a:buNone/>
                <a:defRPr/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Phone </a:t>
              </a:r>
              <a:endPara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endParaRPr>
            </a:p>
            <a:p>
              <a:pPr marL="231775" indent="-231775" algn="ctr">
                <a:buClr>
                  <a:srgbClr val="2A427E"/>
                </a:buClr>
                <a:buFont typeface="Wingdings" pitchFamily="2" charset="2"/>
                <a:buNone/>
                <a:defRPr/>
              </a:pPr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Support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29" name="Picture 2" descr="C:\Documents and Settings\pankaj.chauhan\Desktop\Phone Support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8200" y="1873700"/>
            <a:ext cx="5029200" cy="239350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30" name="Picture 2" descr="C:\Documents and Settings\pankaj.chauhan\Desktop\support.png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1065838" y="1572650"/>
            <a:ext cx="4573922" cy="314819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294119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indent="-231775"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Customer Support System</a:t>
            </a:r>
            <a:endParaRPr lang="en-US" sz="2000" b="1" dirty="0">
              <a:solidFill>
                <a:srgbClr val="474747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6263640" y="3276600"/>
            <a:ext cx="2651760" cy="1006475"/>
          </a:xfrm>
          <a:prstGeom prst="roundRect">
            <a:avLst>
              <a:gd name="adj" fmla="val 10215"/>
            </a:avLst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rgbClr val="000000">
                  <a:tint val="37000"/>
                  <a:satMod val="300000"/>
                </a:srgbClr>
              </a:gs>
              <a:gs pos="100000">
                <a:srgbClr val="000000">
                  <a:tint val="15000"/>
                  <a:satMod val="350000"/>
                </a:srgbClr>
              </a:gs>
            </a:gsLst>
            <a:lin ang="16200000" scaled="1"/>
          </a:gradFill>
          <a:ln w="19050" cap="flat" cmpd="sng" algn="ctr">
            <a:solidFill>
              <a:srgbClr val="0070BC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115888" lvl="1" indent="-11588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1200" b="1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</a:rPr>
              <a:t>Appliance Registration and Upgrade</a:t>
            </a:r>
          </a:p>
          <a:p>
            <a:pPr marL="115888" lvl="1" indent="-11588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1200" b="1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</a:rPr>
              <a:t>Subscribe security features</a:t>
            </a:r>
          </a:p>
          <a:p>
            <a:pPr marL="115888" lvl="1" indent="-11588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1200" b="1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</a:rPr>
              <a:t>Create support tickets</a:t>
            </a:r>
          </a:p>
          <a:p>
            <a:pPr marL="115888" lvl="1" indent="-11588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1200" b="1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</a:rPr>
              <a:t>Request RMA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219200" y="2362200"/>
            <a:ext cx="4267200" cy="1447800"/>
          </a:xfrm>
          <a:prstGeom prst="roundRect">
            <a:avLst/>
          </a:prstGeom>
          <a:gradFill rotWithShape="1">
            <a:gsLst>
              <a:gs pos="0">
                <a:sysClr val="window" lastClr="FFFFFF">
                  <a:tint val="80000"/>
                  <a:satMod val="300000"/>
                </a:sysClr>
              </a:gs>
              <a:gs pos="100000">
                <a:sysClr val="window" lastClr="FFFFFF">
                  <a:shade val="30000"/>
                  <a:satMod val="200000"/>
                </a:sysClr>
              </a:gs>
            </a:gsLst>
            <a:path path="circle">
              <a:fillToRect l="50000" t="50000" r="50000" b="50000"/>
            </a:path>
          </a:gradFill>
          <a:ln w="1905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marL="182563" lvl="2" indent="-182563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1600" b="1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Support available across all time zones</a:t>
            </a:r>
          </a:p>
          <a:p>
            <a:pPr marL="182563" lvl="2" indent="-182563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endParaRPr lang="en-US" sz="1600" b="1" kern="0" dirty="0" smtClean="0">
              <a:solidFill>
                <a:srgbClr val="000000">
                  <a:lumMod val="85000"/>
                  <a:lumOff val="15000"/>
                </a:srgbClr>
              </a:solidFill>
              <a:latin typeface="Calibri" panose="020F0502020204030204" pitchFamily="34" charset="0"/>
              <a:ea typeface="+mj-ea"/>
              <a:cs typeface="+mj-cs"/>
            </a:endParaRPr>
          </a:p>
          <a:p>
            <a:pPr marL="182563" lvl="2" indent="-182563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1600" b="1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Global Support Excellence - ITIL compliance (ISO 20000)</a:t>
            </a:r>
          </a:p>
        </p:txBody>
      </p:sp>
      <p:grpSp>
        <p:nvGrpSpPr>
          <p:cNvPr id="6" name="Group 37"/>
          <p:cNvGrpSpPr/>
          <p:nvPr/>
        </p:nvGrpSpPr>
        <p:grpSpPr>
          <a:xfrm>
            <a:off x="6629400" y="5460680"/>
            <a:ext cx="1097280" cy="1097280"/>
            <a:chOff x="6629400" y="5460680"/>
            <a:chExt cx="1097280" cy="1097280"/>
          </a:xfrm>
        </p:grpSpPr>
        <p:grpSp>
          <p:nvGrpSpPr>
            <p:cNvPr id="8" name="Group 50"/>
            <p:cNvGrpSpPr/>
            <p:nvPr/>
          </p:nvGrpSpPr>
          <p:grpSpPr>
            <a:xfrm>
              <a:off x="6629400" y="5460680"/>
              <a:ext cx="1097280" cy="1097280"/>
              <a:chOff x="5952173" y="1874520"/>
              <a:chExt cx="1097280" cy="109728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5952173" y="1874520"/>
                <a:ext cx="1097280" cy="10972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37" name="Text Box 15"/>
              <p:cNvSpPr txBox="1">
                <a:spLocks noChangeArrowheads="1"/>
              </p:cNvSpPr>
              <p:nvPr/>
            </p:nvSpPr>
            <p:spPr bwMode="auto">
              <a:xfrm>
                <a:off x="6029955" y="2466976"/>
                <a:ext cx="932819" cy="4616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231775" indent="-231775" algn="ctr">
                  <a:buClr>
                    <a:srgbClr val="2A427E"/>
                  </a:buClr>
                  <a:buFont typeface="Wingdings" pitchFamily="2" charset="2"/>
                  <a:buNone/>
                  <a:defRPr/>
                </a:pPr>
                <a:r>
                  <a:rPr lang="en-US" sz="12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</a:rPr>
                  <a:t>Knowledge </a:t>
                </a:r>
              </a:p>
              <a:p>
                <a:pPr marL="231775" indent="-231775" algn="ctr">
                  <a:buClr>
                    <a:srgbClr val="2A427E"/>
                  </a:buClr>
                  <a:buFont typeface="Wingdings" pitchFamily="2" charset="2"/>
                  <a:buNone/>
                  <a:defRPr/>
                </a:pPr>
                <a:r>
                  <a:rPr lang="en-US" sz="12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</a:rPr>
                  <a:t>base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endParaRPr>
              </a:p>
            </p:txBody>
          </p:sp>
        </p:grpSp>
        <p:pic>
          <p:nvPicPr>
            <p:cNvPr id="1026" name="Picture 2" descr="C:\Users\sanket.handa\Desktop\KB_icon1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858000" y="5529264"/>
              <a:ext cx="596900" cy="5969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Documents and Settings\pankaj.chauhan\Desktop\shadow0001.png"/>
          <p:cNvPicPr>
            <a:picLocks noChangeAspect="1" noChangeArrowheads="1"/>
          </p:cNvPicPr>
          <p:nvPr/>
        </p:nvPicPr>
        <p:blipFill>
          <a:blip r:embed="rId2" cstate="print"/>
          <a:srcRect l="30941" r="9172" b="41190"/>
          <a:stretch>
            <a:fillRect/>
          </a:stretch>
        </p:blipFill>
        <p:spPr bwMode="auto">
          <a:xfrm>
            <a:off x="0" y="3048000"/>
            <a:ext cx="9144000" cy="342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47"/>
          <p:cNvGrpSpPr/>
          <p:nvPr/>
        </p:nvGrpSpPr>
        <p:grpSpPr>
          <a:xfrm>
            <a:off x="6629400" y="1219200"/>
            <a:ext cx="1097280" cy="1097280"/>
            <a:chOff x="2094548" y="1874520"/>
            <a:chExt cx="1097280" cy="1097280"/>
          </a:xfrm>
        </p:grpSpPr>
        <p:sp>
          <p:nvSpPr>
            <p:cNvPr id="11" name="Oval 10"/>
            <p:cNvSpPr/>
            <p:nvPr/>
          </p:nvSpPr>
          <p:spPr>
            <a:xfrm>
              <a:off x="2094548" y="1874520"/>
              <a:ext cx="1097280" cy="1097280"/>
            </a:xfrm>
            <a:prstGeom prst="ellipse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pic>
          <p:nvPicPr>
            <p:cNvPr id="12" name="Picture 3" descr="C:\Documents and Settings\pankaj.chauhan\Desktop\websupport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76488" y="1981200"/>
              <a:ext cx="533400" cy="428625"/>
            </a:xfrm>
            <a:prstGeom prst="rect">
              <a:avLst/>
            </a:prstGeom>
            <a:noFill/>
          </p:spPr>
        </p:pic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2294374" y="2415468"/>
              <a:ext cx="697628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231775" indent="-231775" algn="ctr">
                <a:buClr>
                  <a:srgbClr val="2A427E"/>
                </a:buClr>
                <a:buFont typeface="Wingdings" pitchFamily="2" charset="2"/>
                <a:buNone/>
                <a:defRPr/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Web </a:t>
              </a:r>
              <a:endPara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endParaRPr>
            </a:p>
            <a:p>
              <a:pPr marL="231775" indent="-231775" algn="ctr">
                <a:buClr>
                  <a:srgbClr val="2A427E"/>
                </a:buClr>
                <a:buFont typeface="Wingdings" pitchFamily="2" charset="2"/>
                <a:buNone/>
                <a:defRPr/>
              </a:pPr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Support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14" name="Picture 5" descr="C:\Documents and Settings\pankaj.chauhan\Desktop\CUSTOMER LOGIN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53738" y="1600200"/>
            <a:ext cx="4598124" cy="3553096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3" name="Group 48"/>
          <p:cNvGrpSpPr/>
          <p:nvPr/>
        </p:nvGrpSpPr>
        <p:grpSpPr>
          <a:xfrm>
            <a:off x="6629400" y="2499360"/>
            <a:ext cx="1097280" cy="1097280"/>
            <a:chOff x="3313748" y="2560320"/>
            <a:chExt cx="1097280" cy="1097280"/>
          </a:xfrm>
        </p:grpSpPr>
        <p:sp>
          <p:nvSpPr>
            <p:cNvPr id="16" name="Oval 15"/>
            <p:cNvSpPr/>
            <p:nvPr/>
          </p:nvSpPr>
          <p:spPr>
            <a:xfrm>
              <a:off x="3313748" y="2560320"/>
              <a:ext cx="1097280" cy="1097280"/>
            </a:xfrm>
            <a:prstGeom prst="ellipse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pic>
          <p:nvPicPr>
            <p:cNvPr id="17" name="Picture 5" descr="C:\Documents and Settings\pankaj.chauhan\Desktop\chatsupport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57601" y="2747962"/>
              <a:ext cx="409575" cy="381000"/>
            </a:xfrm>
            <a:prstGeom prst="rect">
              <a:avLst/>
            </a:prstGeom>
            <a:noFill/>
          </p:spPr>
        </p:pic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3513574" y="3101268"/>
              <a:ext cx="697628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231775" indent="-231775" algn="ctr">
                <a:buClr>
                  <a:srgbClr val="2A427E"/>
                </a:buClr>
                <a:buFont typeface="Wingdings" pitchFamily="2" charset="2"/>
                <a:buNone/>
                <a:defRPr/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Chat </a:t>
              </a:r>
              <a:endPara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endParaRPr>
            </a:p>
            <a:p>
              <a:pPr marL="231775" indent="-231775" algn="ctr">
                <a:buClr>
                  <a:srgbClr val="2A427E"/>
                </a:buClr>
                <a:buFont typeface="Wingdings" pitchFamily="2" charset="2"/>
                <a:buNone/>
                <a:defRPr/>
              </a:pPr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Support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19" name="Picture 6" descr="C:\Documents and Settings\pankaj.chauhan\Desktop\providesupportcom_messenger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49680" y="1295400"/>
            <a:ext cx="4206240" cy="4285107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grpSp>
        <p:nvGrpSpPr>
          <p:cNvPr id="4" name="Group 49"/>
          <p:cNvGrpSpPr/>
          <p:nvPr/>
        </p:nvGrpSpPr>
        <p:grpSpPr>
          <a:xfrm>
            <a:off x="6629400" y="3779520"/>
            <a:ext cx="1097280" cy="1097280"/>
            <a:chOff x="4731068" y="2560320"/>
            <a:chExt cx="1097280" cy="1097280"/>
          </a:xfrm>
        </p:grpSpPr>
        <p:sp>
          <p:nvSpPr>
            <p:cNvPr id="21" name="Oval 20"/>
            <p:cNvSpPr/>
            <p:nvPr/>
          </p:nvSpPr>
          <p:spPr>
            <a:xfrm>
              <a:off x="4731068" y="2560320"/>
              <a:ext cx="1097280" cy="1097280"/>
            </a:xfrm>
            <a:prstGeom prst="ellipse">
              <a:avLst/>
            </a:pr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pic>
          <p:nvPicPr>
            <p:cNvPr id="22" name="Picture 4" descr="C:\Documents and Settings\pankaj.chauhan\Desktop\emailsupport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36821" y="2781300"/>
              <a:ext cx="485775" cy="314325"/>
            </a:xfrm>
            <a:prstGeom prst="rect">
              <a:avLst/>
            </a:prstGeom>
            <a:noFill/>
          </p:spPr>
        </p:pic>
        <p:sp>
          <p:nvSpPr>
            <p:cNvPr id="23" name="Text Box 15"/>
            <p:cNvSpPr txBox="1">
              <a:spLocks noChangeArrowheads="1"/>
            </p:cNvSpPr>
            <p:nvPr/>
          </p:nvSpPr>
          <p:spPr bwMode="auto">
            <a:xfrm>
              <a:off x="4930894" y="3101268"/>
              <a:ext cx="697628" cy="4616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231775" indent="-231775" algn="ctr">
                <a:buClr>
                  <a:srgbClr val="2A427E"/>
                </a:buClr>
                <a:buFont typeface="Wingdings" pitchFamily="2" charset="2"/>
                <a:buNone/>
                <a:defRPr/>
              </a:pPr>
              <a:r>
                <a: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Email </a:t>
              </a:r>
              <a:endPara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endParaRPr>
            </a:p>
            <a:p>
              <a:pPr marL="231775" indent="-231775" algn="ctr">
                <a:buClr>
                  <a:srgbClr val="2A427E"/>
                </a:buClr>
                <a:buFont typeface="Wingdings" pitchFamily="2" charset="2"/>
                <a:buNone/>
                <a:defRPr/>
              </a:pPr>
              <a:r>
                <a:rPr lang="en-US" sz="12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Support</a:t>
              </a:r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24" name="Picture 2" descr="C:\Documents and Settings\pankaj.chauhan\Desktop\support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838281" y="1873024"/>
            <a:ext cx="5029038" cy="2394176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30" name="Picture 2" descr="C:\Documents and Settings\pankaj.chauhan\Desktop\support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1064486" y="1571719"/>
            <a:ext cx="4576627" cy="315006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271074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indent="-231775"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Partner Support System</a:t>
            </a:r>
            <a:endParaRPr lang="en-US" sz="2000" b="1" dirty="0">
              <a:solidFill>
                <a:srgbClr val="474747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324600" y="3276600"/>
            <a:ext cx="2651760" cy="1006475"/>
          </a:xfrm>
          <a:prstGeom prst="roundRect">
            <a:avLst>
              <a:gd name="adj" fmla="val 10215"/>
            </a:avLst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rgbClr val="000000">
                  <a:tint val="37000"/>
                  <a:satMod val="300000"/>
                </a:srgbClr>
              </a:gs>
              <a:gs pos="100000">
                <a:srgbClr val="000000">
                  <a:tint val="15000"/>
                  <a:satMod val="350000"/>
                </a:srgbClr>
              </a:gs>
            </a:gsLst>
            <a:lin ang="16200000" scaled="1"/>
          </a:gradFill>
          <a:ln w="19050" cap="flat" cmpd="sng" algn="ctr">
            <a:solidFill>
              <a:srgbClr val="0070BC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115888" lvl="1" indent="-11588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1200" b="1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</a:rPr>
              <a:t>Ordering &amp; Inventory management</a:t>
            </a:r>
          </a:p>
          <a:p>
            <a:pPr marL="115888" lvl="1" indent="-11588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1200" b="1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</a:rPr>
              <a:t>Sales &amp; Marketing tools &amp; resources</a:t>
            </a:r>
          </a:p>
          <a:p>
            <a:pPr marL="115888" lvl="1" indent="-11588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1200" b="1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</a:rPr>
              <a:t>Presales Support</a:t>
            </a:r>
          </a:p>
          <a:p>
            <a:pPr marL="115888" lvl="1" indent="-11588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1200" b="1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</a:rPr>
              <a:t>Track Appliance/Subscription</a:t>
            </a:r>
          </a:p>
        </p:txBody>
      </p:sp>
      <p:grpSp>
        <p:nvGrpSpPr>
          <p:cNvPr id="5" name="Group 27"/>
          <p:cNvGrpSpPr/>
          <p:nvPr/>
        </p:nvGrpSpPr>
        <p:grpSpPr>
          <a:xfrm>
            <a:off x="6629400" y="5041584"/>
            <a:ext cx="1097280" cy="1097280"/>
            <a:chOff x="6629400" y="5460680"/>
            <a:chExt cx="1097280" cy="1097280"/>
          </a:xfrm>
        </p:grpSpPr>
        <p:grpSp>
          <p:nvGrpSpPr>
            <p:cNvPr id="6" name="Group 50"/>
            <p:cNvGrpSpPr/>
            <p:nvPr/>
          </p:nvGrpSpPr>
          <p:grpSpPr>
            <a:xfrm>
              <a:off x="6629400" y="5460680"/>
              <a:ext cx="1097280" cy="1097280"/>
              <a:chOff x="5952173" y="1874520"/>
              <a:chExt cx="1097280" cy="1097280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5952173" y="1874520"/>
                <a:ext cx="1097280" cy="1097280"/>
              </a:xfrm>
              <a:prstGeom prst="ellipse">
                <a:avLst/>
              </a:prstGeom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003">
                <a:schemeClr val="l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panose="020F0502020204030204" pitchFamily="34" charset="0"/>
                </a:endParaRPr>
              </a:p>
            </p:txBody>
          </p:sp>
          <p:sp>
            <p:nvSpPr>
              <p:cNvPr id="33" name="Text Box 15"/>
              <p:cNvSpPr txBox="1">
                <a:spLocks noChangeArrowheads="1"/>
              </p:cNvSpPr>
              <p:nvPr/>
            </p:nvSpPr>
            <p:spPr bwMode="auto">
              <a:xfrm>
                <a:off x="6029955" y="2466976"/>
                <a:ext cx="932819" cy="46166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231775" indent="-231775" algn="ctr">
                  <a:buClr>
                    <a:srgbClr val="2A427E"/>
                  </a:buClr>
                  <a:buFont typeface="Wingdings" pitchFamily="2" charset="2"/>
                  <a:buNone/>
                  <a:defRPr/>
                </a:pPr>
                <a:r>
                  <a:rPr lang="en-US" sz="12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</a:rPr>
                  <a:t>Knowledge </a:t>
                </a:r>
              </a:p>
              <a:p>
                <a:pPr marL="231775" indent="-231775" algn="ctr">
                  <a:buClr>
                    <a:srgbClr val="2A427E"/>
                  </a:buClr>
                  <a:buFont typeface="Wingdings" pitchFamily="2" charset="2"/>
                  <a:buNone/>
                  <a:defRPr/>
                </a:pPr>
                <a:r>
                  <a:rPr lang="en-US" sz="12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</a:rPr>
                  <a:t>base</a:t>
                </a:r>
                <a:endParaRPr 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endParaRPr>
              </a:p>
            </p:txBody>
          </p:sp>
        </p:grpSp>
        <p:pic>
          <p:nvPicPr>
            <p:cNvPr id="31" name="Picture 2" descr="C:\Users\sanket.handa\Desktop\KB_icon1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858000" y="5529264"/>
              <a:ext cx="596900" cy="596900"/>
            </a:xfrm>
            <a:prstGeom prst="rect">
              <a:avLst/>
            </a:prstGeom>
            <a:noFill/>
          </p:spPr>
        </p:pic>
      </p:grpSp>
      <p:sp>
        <p:nvSpPr>
          <p:cNvPr id="34" name="Rounded Rectangle 33"/>
          <p:cNvSpPr/>
          <p:nvPr/>
        </p:nvSpPr>
        <p:spPr>
          <a:xfrm>
            <a:off x="1219200" y="2590800"/>
            <a:ext cx="4267200" cy="1219200"/>
          </a:xfrm>
          <a:prstGeom prst="roundRect">
            <a:avLst/>
          </a:prstGeom>
          <a:gradFill rotWithShape="1">
            <a:gsLst>
              <a:gs pos="0">
                <a:sysClr val="window" lastClr="FFFFFF">
                  <a:tint val="80000"/>
                  <a:satMod val="300000"/>
                </a:sysClr>
              </a:gs>
              <a:gs pos="100000">
                <a:sysClr val="window" lastClr="FFFFFF">
                  <a:shade val="30000"/>
                  <a:satMod val="200000"/>
                </a:sysClr>
              </a:gs>
            </a:gsLst>
            <a:path path="circle">
              <a:fillToRect l="50000" t="50000" r="50000" b="50000"/>
            </a:path>
          </a:gradFill>
          <a:ln w="1905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marL="0" lvl="1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600" b="1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Region specific dedicated Technical Account Managers (TAM)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3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589610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indent="-231775"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Cyberoam Network Security Appliance Product Range</a:t>
            </a:r>
            <a:endParaRPr lang="en-US" sz="2000" b="1" dirty="0">
              <a:solidFill>
                <a:srgbClr val="474747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85914" y="914400"/>
            <a:ext cx="3142848" cy="671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200"/>
              </a:spcBef>
              <a:buClr>
                <a:srgbClr val="005E9E"/>
              </a:buClr>
            </a:pPr>
            <a:r>
              <a:rPr lang="en-US" b="1" dirty="0" smtClean="0">
                <a:solidFill>
                  <a:srgbClr val="0070C0"/>
                </a:solidFill>
                <a:latin typeface="Calibri" pitchFamily="34" charset="0"/>
              </a:rPr>
              <a:t>Hardware appliances</a:t>
            </a:r>
          </a:p>
          <a:p>
            <a:pPr algn="ctr">
              <a:spcBef>
                <a:spcPts val="200"/>
              </a:spcBef>
              <a:buClr>
                <a:srgbClr val="005E9E"/>
              </a:buClr>
            </a:pPr>
            <a:r>
              <a:rPr lang="en-US" b="1" dirty="0" smtClean="0">
                <a:solidFill>
                  <a:srgbClr val="0070C0"/>
                </a:solidFill>
                <a:latin typeface="Calibri" pitchFamily="34" charset="0"/>
              </a:rPr>
              <a:t>UTM, Next Generation Firewall</a:t>
            </a:r>
            <a:endParaRPr lang="en-US" b="1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25" name="Picture 32" descr="shado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5960" y="1447800"/>
            <a:ext cx="91440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6096000" y="1048972"/>
            <a:ext cx="2704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200"/>
              </a:spcBef>
              <a:buClr>
                <a:srgbClr val="005E9E"/>
              </a:buClr>
            </a:pPr>
            <a:r>
              <a:rPr lang="en-US" b="1" smtClean="0">
                <a:solidFill>
                  <a:srgbClr val="0070C0"/>
                </a:solidFill>
                <a:latin typeface="Calibri" panose="020F0502020204030204" pitchFamily="34" charset="0"/>
              </a:rPr>
              <a:t>Virtual security appliances</a:t>
            </a:r>
            <a:endParaRPr lang="en-US" b="1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34" name="Picture 2" descr="D:\PROJECT\Cyberoam-Stack\vUTM-18-01-13.fw_r2_c2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48400" y="1600200"/>
            <a:ext cx="2211292" cy="1313474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/>
          <p:cNvSpPr txBox="1"/>
          <p:nvPr/>
        </p:nvSpPr>
        <p:spPr>
          <a:xfrm>
            <a:off x="6248400" y="28956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200"/>
              </a:spcBef>
              <a:spcAft>
                <a:spcPts val="0"/>
              </a:spcAft>
              <a:buClr>
                <a:srgbClr val="005E9E"/>
              </a:buClr>
              <a:defRPr/>
            </a:pPr>
            <a:r>
              <a:rPr lang="en-US" sz="1600" b="1" kern="0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 pitchFamily="34" charset="0"/>
              </a:rPr>
              <a:t>CRiV-1C, CRiV-2C, CRiV-4C, CRiV-8C, CRiV-12C</a:t>
            </a:r>
          </a:p>
        </p:txBody>
      </p:sp>
      <p:pic>
        <p:nvPicPr>
          <p:cNvPr id="45" name="Picture 6" descr="D:\PROJECT\Cyberoam-Stack\Cyberoam-Stack-NG copy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522305" y="920379"/>
            <a:ext cx="1219303" cy="715626"/>
          </a:xfrm>
          <a:prstGeom prst="rect">
            <a:avLst/>
          </a:prstGeom>
          <a:noFill/>
        </p:spPr>
      </p:pic>
      <p:grpSp>
        <p:nvGrpSpPr>
          <p:cNvPr id="46" name="Group 45"/>
          <p:cNvGrpSpPr/>
          <p:nvPr/>
        </p:nvGrpSpPr>
        <p:grpSpPr>
          <a:xfrm>
            <a:off x="464125" y="4848600"/>
            <a:ext cx="5029200" cy="1476000"/>
            <a:chOff x="464125" y="4648200"/>
            <a:chExt cx="5029200" cy="1476000"/>
          </a:xfrm>
        </p:grpSpPr>
        <p:sp>
          <p:nvSpPr>
            <p:cNvPr id="47" name="Round Diagonal Corner Rectangle 46"/>
            <p:cNvSpPr/>
            <p:nvPr/>
          </p:nvSpPr>
          <p:spPr bwMode="auto">
            <a:xfrm rot="5400000">
              <a:off x="2240725" y="2871600"/>
              <a:ext cx="1476000" cy="5029200"/>
            </a:xfrm>
            <a:prstGeom prst="round2DiagRect">
              <a:avLst>
                <a:gd name="adj1" fmla="val 11961"/>
                <a:gd name="adj2" fmla="val 0"/>
              </a:avLst>
            </a:prstGeom>
            <a:solidFill>
              <a:sysClr val="window" lastClr="FFFFFF"/>
            </a:solidFill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vert="vert270" anchor="ctr"/>
            <a:lstStyle/>
            <a:p>
              <a:pPr marL="169863" fontAlgn="auto">
                <a:spcBef>
                  <a:spcPts val="200"/>
                </a:spcBef>
                <a:spcAft>
                  <a:spcPts val="0"/>
                </a:spcAft>
                <a:buClr>
                  <a:srgbClr val="005E9E"/>
                </a:buClr>
                <a:defRPr/>
              </a:pPr>
              <a:r>
                <a:rPr lang="en-US" sz="1900" b="1" kern="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itchFamily="34" charset="0"/>
                </a:rPr>
                <a:t>NGFW for Large Enterprises</a:t>
              </a:r>
            </a:p>
            <a:p>
              <a:pPr marL="169863" fontAlgn="auto">
                <a:spcBef>
                  <a:spcPts val="200"/>
                </a:spcBef>
                <a:spcAft>
                  <a:spcPts val="0"/>
                </a:spcAft>
                <a:buClr>
                  <a:srgbClr val="005E9E"/>
                </a:buClr>
                <a:defRPr/>
              </a:pPr>
              <a:r>
                <a:rPr lang="pt-BR" sz="1400" b="1" kern="0" dirty="0" smtClean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itchFamily="34" charset="0"/>
                </a:rPr>
                <a:t>CR2500iNG-XP</a:t>
              </a:r>
            </a:p>
            <a:p>
              <a:pPr marL="169863" fontAlgn="auto">
                <a:spcBef>
                  <a:spcPts val="200"/>
                </a:spcBef>
                <a:spcAft>
                  <a:spcPts val="0"/>
                </a:spcAft>
                <a:buClr>
                  <a:srgbClr val="005E9E"/>
                </a:buClr>
                <a:defRPr/>
              </a:pPr>
              <a:r>
                <a:rPr lang="pt-BR" sz="1400" b="1" kern="0" dirty="0" smtClean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itchFamily="34" charset="0"/>
                </a:rPr>
                <a:t>CR1500iNG-XP, CR1000iNG-XP</a:t>
              </a:r>
            </a:p>
            <a:p>
              <a:pPr marL="169863" fontAlgn="auto">
                <a:spcBef>
                  <a:spcPts val="200"/>
                </a:spcBef>
                <a:spcAft>
                  <a:spcPts val="0"/>
                </a:spcAft>
                <a:buClr>
                  <a:srgbClr val="005E9E"/>
                </a:buClr>
                <a:defRPr/>
              </a:pPr>
              <a:r>
                <a:rPr lang="pt-BR" sz="1400" b="1" kern="0" dirty="0" smtClean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itchFamily="34" charset="0"/>
                </a:rPr>
                <a:t>CR750iNG-XP,  CR500iNG-XP</a:t>
              </a:r>
            </a:p>
          </p:txBody>
        </p:sp>
        <p:pic>
          <p:nvPicPr>
            <p:cNvPr id="48" name="Picture 47" descr="icon-building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6400" y="4681810"/>
              <a:ext cx="1080000" cy="13846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49" name="Group 48"/>
          <p:cNvGrpSpPr/>
          <p:nvPr/>
        </p:nvGrpSpPr>
        <p:grpSpPr>
          <a:xfrm>
            <a:off x="464125" y="3255037"/>
            <a:ext cx="5029200" cy="1333343"/>
            <a:chOff x="464125" y="3228265"/>
            <a:chExt cx="5029200" cy="1333343"/>
          </a:xfrm>
        </p:grpSpPr>
        <p:sp>
          <p:nvSpPr>
            <p:cNvPr id="50" name="Round Diagonal Corner Rectangle 49"/>
            <p:cNvSpPr/>
            <p:nvPr/>
          </p:nvSpPr>
          <p:spPr bwMode="auto">
            <a:xfrm rot="5400000">
              <a:off x="2338645" y="1406928"/>
              <a:ext cx="1280160" cy="5029200"/>
            </a:xfrm>
            <a:prstGeom prst="round2DiagRect">
              <a:avLst>
                <a:gd name="adj1" fmla="val 11961"/>
                <a:gd name="adj2" fmla="val 0"/>
              </a:avLst>
            </a:prstGeom>
            <a:solidFill>
              <a:sysClr val="window" lastClr="FFFFFF"/>
            </a:solidFill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vert="vert270" anchor="ctr"/>
            <a:lstStyle/>
            <a:p>
              <a:pPr marL="169863" lvl="0" fontAlgn="auto">
                <a:spcBef>
                  <a:spcPts val="200"/>
                </a:spcBef>
                <a:spcAft>
                  <a:spcPts val="0"/>
                </a:spcAft>
                <a:buClr>
                  <a:srgbClr val="005E9E"/>
                </a:buClr>
                <a:defRPr/>
              </a:pPr>
              <a:r>
                <a:rPr lang="en-US" sz="1900" b="1" kern="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</a:rPr>
                <a:t>UTM for Small and Medium Enterprises</a:t>
              </a:r>
            </a:p>
            <a:p>
              <a:pPr marL="169863" fontAlgn="auto">
                <a:spcBef>
                  <a:spcPts val="200"/>
                </a:spcBef>
                <a:spcAft>
                  <a:spcPts val="0"/>
                </a:spcAft>
                <a:buClr>
                  <a:srgbClr val="005E9E"/>
                </a:buClr>
                <a:defRPr/>
              </a:pPr>
              <a:r>
                <a:rPr lang="en-US" sz="1400" b="1" kern="0" dirty="0" smtClean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itchFamily="34" charset="0"/>
                </a:rPr>
                <a:t>CR300iNG-XP, CR200iNG-XP</a:t>
              </a:r>
            </a:p>
            <a:p>
              <a:pPr marL="169863" fontAlgn="auto">
                <a:spcBef>
                  <a:spcPts val="200"/>
                </a:spcBef>
                <a:spcAft>
                  <a:spcPts val="0"/>
                </a:spcAft>
                <a:buClr>
                  <a:srgbClr val="005E9E"/>
                </a:buClr>
                <a:defRPr/>
              </a:pPr>
              <a:r>
                <a:rPr lang="en-US" sz="1400" b="1" kern="0" dirty="0" smtClean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itchFamily="34" charset="0"/>
                </a:rPr>
                <a:t>CR300iNG, CR200iNG, </a:t>
              </a:r>
            </a:p>
            <a:p>
              <a:pPr marL="169863" fontAlgn="auto">
                <a:spcBef>
                  <a:spcPts val="200"/>
                </a:spcBef>
                <a:spcAft>
                  <a:spcPts val="0"/>
                </a:spcAft>
                <a:buClr>
                  <a:srgbClr val="005E9E"/>
                </a:buClr>
                <a:defRPr/>
              </a:pPr>
              <a:r>
                <a:rPr lang="en-US" sz="1400" b="1" kern="0" dirty="0" smtClean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itchFamily="34" charset="0"/>
                </a:rPr>
                <a:t>CR100iNG, CR50iNG</a:t>
              </a:r>
            </a:p>
          </p:txBody>
        </p:sp>
        <p:pic>
          <p:nvPicPr>
            <p:cNvPr id="51" name="Picture 50" descr="office-building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4419600" y="3228265"/>
              <a:ext cx="1027510" cy="12407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52" name="Group 51"/>
          <p:cNvGrpSpPr/>
          <p:nvPr/>
        </p:nvGrpSpPr>
        <p:grpSpPr>
          <a:xfrm>
            <a:off x="464125" y="1731816"/>
            <a:ext cx="5029200" cy="1316184"/>
            <a:chOff x="464125" y="1731816"/>
            <a:chExt cx="5029200" cy="1316184"/>
          </a:xfrm>
        </p:grpSpPr>
        <p:sp>
          <p:nvSpPr>
            <p:cNvPr id="53" name="Round Diagonal Corner Rectangle 52"/>
            <p:cNvSpPr/>
            <p:nvPr/>
          </p:nvSpPr>
          <p:spPr bwMode="auto">
            <a:xfrm rot="5400000">
              <a:off x="2320633" y="-124692"/>
              <a:ext cx="1316184" cy="5029200"/>
            </a:xfrm>
            <a:prstGeom prst="round2DiagRect">
              <a:avLst>
                <a:gd name="adj1" fmla="val 11961"/>
                <a:gd name="adj2" fmla="val 0"/>
              </a:avLst>
            </a:prstGeom>
            <a:solidFill>
              <a:sysClr val="window" lastClr="FFFFFF"/>
            </a:solidFill>
            <a:ln w="254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vert="vert270" anchor="ctr"/>
            <a:lstStyle/>
            <a:p>
              <a:pPr marL="169863" fontAlgn="auto">
                <a:spcBef>
                  <a:spcPts val="200"/>
                </a:spcBef>
                <a:spcAft>
                  <a:spcPts val="0"/>
                </a:spcAft>
                <a:buClr>
                  <a:srgbClr val="005E9E"/>
                </a:buClr>
                <a:defRPr/>
              </a:pPr>
              <a:r>
                <a:rPr lang="en-US" sz="1900" b="1" kern="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</a:rPr>
                <a:t>UTM for Small and Remote Offices</a:t>
              </a:r>
            </a:p>
            <a:p>
              <a:pPr marL="169863" fontAlgn="auto">
                <a:spcBef>
                  <a:spcPts val="200"/>
                </a:spcBef>
                <a:spcAft>
                  <a:spcPts val="0"/>
                </a:spcAft>
                <a:buClr>
                  <a:srgbClr val="005E9E"/>
                </a:buClr>
                <a:defRPr/>
              </a:pPr>
              <a:r>
                <a:rPr lang="en-US" sz="1400" b="1" kern="0" dirty="0" smtClean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itchFamily="34" charset="0"/>
                </a:rPr>
                <a:t>CR35wiNG, CR35iNG,</a:t>
              </a:r>
            </a:p>
            <a:p>
              <a:pPr marL="169863" fontAlgn="auto">
                <a:spcBef>
                  <a:spcPts val="200"/>
                </a:spcBef>
                <a:spcAft>
                  <a:spcPts val="0"/>
                </a:spcAft>
                <a:buClr>
                  <a:srgbClr val="005E9E"/>
                </a:buClr>
                <a:defRPr/>
              </a:pPr>
              <a:r>
                <a:rPr lang="en-US" sz="1400" b="1" kern="0" dirty="0" smtClean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itchFamily="34" charset="0"/>
                </a:rPr>
                <a:t>CR25wiNG, CR25iNG,</a:t>
              </a:r>
            </a:p>
            <a:p>
              <a:pPr marL="169863" fontAlgn="auto">
                <a:spcBef>
                  <a:spcPts val="200"/>
                </a:spcBef>
                <a:spcAft>
                  <a:spcPts val="0"/>
                </a:spcAft>
                <a:buClr>
                  <a:srgbClr val="005E9E"/>
                </a:buClr>
                <a:defRPr/>
              </a:pPr>
              <a:r>
                <a:rPr lang="en-US" sz="1400" b="1" kern="0" dirty="0" smtClean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itchFamily="34" charset="0"/>
                </a:rPr>
                <a:t>CR15wiNG, CR15iNG, CR10iNG</a:t>
              </a:r>
              <a:endParaRPr lang="en-US" sz="1400" b="1" kern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itchFamily="34" charset="0"/>
              </a:endParaRPr>
            </a:p>
          </p:txBody>
        </p:sp>
        <p:grpSp>
          <p:nvGrpSpPr>
            <p:cNvPr id="54" name="Group 32"/>
            <p:cNvGrpSpPr/>
            <p:nvPr/>
          </p:nvGrpSpPr>
          <p:grpSpPr>
            <a:xfrm>
              <a:off x="4495801" y="2099398"/>
              <a:ext cx="935998" cy="720002"/>
              <a:chOff x="4485252" y="1915699"/>
              <a:chExt cx="1324659" cy="1277714"/>
            </a:xfrm>
          </p:grpSpPr>
          <p:pic>
            <p:nvPicPr>
              <p:cNvPr id="55" name="Picture 18" descr="C:\Documents and Settings\parth.sanghvi\My Documents\Downloads\1339413654_wifi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 rot="2535335">
                <a:off x="5276511" y="1915699"/>
                <a:ext cx="533400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6" name="Picture 25" descr="Illustration+of+office+buildings+in+a+city.png"/>
              <p:cNvPicPr>
                <a:picLocks noChangeAspect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>
                <a:off x="4485252" y="1974213"/>
                <a:ext cx="1219200" cy="1219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672769"/>
            <a:ext cx="3090940" cy="8230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228600" y="189394"/>
            <a:ext cx="70866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231775" indent="-231775"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Centralized Management &amp; Monitoring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572000" y="914400"/>
            <a:ext cx="0" cy="557784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7"/>
          <p:cNvSpPr txBox="1">
            <a:spLocks noChangeArrowheads="1"/>
          </p:cNvSpPr>
          <p:nvPr/>
        </p:nvSpPr>
        <p:spPr bwMode="auto">
          <a:xfrm>
            <a:off x="228600" y="838200"/>
            <a:ext cx="4191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400"/>
              </a:spcBef>
              <a:buClr>
                <a:srgbClr val="005E9E"/>
              </a:buClr>
            </a:pPr>
            <a:r>
              <a:rPr lang="en-US" sz="1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Cyberoam Central Console (CCC) </a:t>
            </a:r>
          </a:p>
          <a:p>
            <a:pPr marL="342900" indent="-342900">
              <a:spcBef>
                <a:spcPts val="400"/>
              </a:spcBef>
              <a:buClr>
                <a:srgbClr val="005E9E"/>
              </a:buClr>
              <a:buFont typeface="Wingdings" pitchFamily="2" charset="2"/>
              <a:buChar char="§"/>
            </a:pPr>
            <a:r>
              <a:rPr lang="en-US" sz="15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Centralized security management &amp; monitoring of Cyberoam network security devices</a:t>
            </a:r>
          </a:p>
          <a:p>
            <a:pPr marL="342900" indent="-342900">
              <a:spcBef>
                <a:spcPts val="400"/>
              </a:spcBef>
              <a:buClr>
                <a:srgbClr val="005E9E"/>
              </a:buClr>
              <a:buFont typeface="Wingdings" pitchFamily="2" charset="2"/>
              <a:buChar char="§"/>
            </a:pPr>
            <a:r>
              <a:rPr lang="en-US" sz="1500" dirty="0" smtClean="0">
                <a:latin typeface="Calibri" pitchFamily="34" charset="0"/>
                <a:cs typeface="Calibri" pitchFamily="34" charset="0"/>
              </a:rPr>
              <a:t>Manage up to 5 CR security appliances for FREE using CCC virtual appliances</a:t>
            </a:r>
          </a:p>
          <a:p>
            <a:pPr marL="342900" indent="-342900">
              <a:spcBef>
                <a:spcPts val="400"/>
              </a:spcBef>
              <a:buClr>
                <a:srgbClr val="005E9E"/>
              </a:buClr>
              <a:buFont typeface="Wingdings" pitchFamily="2" charset="2"/>
              <a:buChar char="§"/>
            </a:pPr>
            <a:r>
              <a:rPr lang="en-US" sz="1500" dirty="0" smtClean="0">
                <a:latin typeface="Calibri" pitchFamily="34" charset="0"/>
                <a:cs typeface="Calibri" pitchFamily="34" charset="0"/>
              </a:rPr>
              <a:t>Cloud CCC (CCMS – </a:t>
            </a:r>
            <a:r>
              <a:rPr lang="en-US" sz="1500" dirty="0" err="1" smtClean="0">
                <a:latin typeface="Calibri" pitchFamily="34" charset="0"/>
                <a:cs typeface="Calibri" pitchFamily="34" charset="0"/>
              </a:rPr>
              <a:t>Cyberoam’s</a:t>
            </a:r>
            <a:r>
              <a:rPr lang="en-US" sz="1500" dirty="0" smtClean="0">
                <a:latin typeface="Calibri" pitchFamily="34" charset="0"/>
                <a:cs typeface="Calibri" pitchFamily="34" charset="0"/>
              </a:rPr>
              <a:t> on-Cloud Management Service) available to partners for FREE</a:t>
            </a:r>
          </a:p>
          <a:p>
            <a:pPr marL="342900" indent="-342900">
              <a:spcBef>
                <a:spcPts val="400"/>
              </a:spcBef>
              <a:buClr>
                <a:srgbClr val="005E9E"/>
              </a:buClr>
              <a:buFont typeface="Wingdings" pitchFamily="2" charset="2"/>
              <a:buChar char="§"/>
            </a:pP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7"/>
          <p:cNvSpPr txBox="1">
            <a:spLocks noChangeArrowheads="1"/>
          </p:cNvSpPr>
          <p:nvPr/>
        </p:nvSpPr>
        <p:spPr bwMode="auto">
          <a:xfrm>
            <a:off x="4724400" y="838200"/>
            <a:ext cx="4419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ts val="400"/>
              </a:spcBef>
              <a:buClr>
                <a:srgbClr val="005E9E"/>
              </a:buClr>
            </a:pPr>
            <a:r>
              <a:rPr lang="en-US" sz="1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Cyberoam </a:t>
            </a:r>
            <a:r>
              <a:rPr lang="en-US" sz="1600" b="1" dirty="0" err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iView</a:t>
            </a:r>
            <a:r>
              <a:rPr lang="en-US" sz="1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(Centralized logging &amp; reporting)</a:t>
            </a:r>
            <a:endParaRPr lang="en-US" sz="16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ts val="400"/>
              </a:spcBef>
              <a:buClr>
                <a:srgbClr val="005E9E"/>
              </a:buClr>
              <a:buFont typeface="Wingdings" pitchFamily="2" charset="2"/>
              <a:buChar char="§"/>
            </a:pPr>
            <a:r>
              <a:rPr lang="en-US" sz="15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Log &amp; reports activities from </a:t>
            </a:r>
          </a:p>
          <a:p>
            <a:pPr marL="633413" lvl="1" indent="-176213">
              <a:spcBef>
                <a:spcPts val="400"/>
              </a:spcBef>
              <a:buClr>
                <a:srgbClr val="005E9E"/>
              </a:buClr>
              <a:buFont typeface="Calibri" pitchFamily="34" charset="0"/>
              <a:buChar char="̶"/>
            </a:pPr>
            <a:r>
              <a:rPr lang="en-US" sz="15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Multiple Cyberoam UTM /NGFW devices</a:t>
            </a:r>
          </a:p>
          <a:p>
            <a:pPr marL="633413" lvl="1" indent="-176213">
              <a:spcBef>
                <a:spcPts val="400"/>
              </a:spcBef>
              <a:buClr>
                <a:srgbClr val="005E9E"/>
              </a:buClr>
              <a:buFont typeface="Calibri" pitchFamily="34" charset="0"/>
              <a:buChar char="̶"/>
            </a:pPr>
            <a:r>
              <a:rPr lang="en-US" sz="15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Other devices/vendors : Endpoint Systems, other Firewalls, Routers and more</a:t>
            </a:r>
          </a:p>
          <a:p>
            <a:pPr marL="342900" indent="-342900">
              <a:spcBef>
                <a:spcPts val="400"/>
              </a:spcBef>
              <a:buClr>
                <a:srgbClr val="005E9E"/>
              </a:buClr>
              <a:buFont typeface="Wingdings" pitchFamily="2" charset="2"/>
              <a:buChar char="§"/>
            </a:pPr>
            <a:r>
              <a:rPr lang="en-US" sz="15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Open Source Software available for FREE</a:t>
            </a:r>
          </a:p>
          <a:p>
            <a:pPr marL="342900" indent="-342900">
              <a:spcBef>
                <a:spcPts val="400"/>
              </a:spcBef>
              <a:buClr>
                <a:srgbClr val="005E9E"/>
              </a:buClr>
              <a:buFont typeface="Wingdings" pitchFamily="2" charset="2"/>
              <a:buChar char="§"/>
            </a:pPr>
            <a:r>
              <a:rPr lang="en-US" sz="15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1200+ reports facilitate Log Management, Security, Compliance and Forensics</a:t>
            </a:r>
          </a:p>
          <a:p>
            <a:pPr marL="800100" lvl="1" indent="-342900">
              <a:spcBef>
                <a:spcPts val="400"/>
              </a:spcBef>
              <a:buClr>
                <a:srgbClr val="005E9E"/>
              </a:buClr>
              <a:buFont typeface="Wingdings" pitchFamily="2" charset="2"/>
              <a:buChar char="§"/>
            </a:pPr>
            <a:endParaRPr lang="en-US" sz="15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" name="Picture 39" descr="CyberoamiView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124200"/>
            <a:ext cx="1371600" cy="460857"/>
          </a:xfrm>
          <a:prstGeom prst="rect">
            <a:avLst/>
          </a:prstGeom>
        </p:spPr>
      </p:pic>
      <p:grpSp>
        <p:nvGrpSpPr>
          <p:cNvPr id="2" name="Group 56"/>
          <p:cNvGrpSpPr/>
          <p:nvPr/>
        </p:nvGrpSpPr>
        <p:grpSpPr>
          <a:xfrm>
            <a:off x="7010400" y="3276598"/>
            <a:ext cx="1955800" cy="309392"/>
            <a:chOff x="6278880" y="2259806"/>
            <a:chExt cx="2736000" cy="436688"/>
          </a:xfrm>
        </p:grpSpPr>
        <p:pic>
          <p:nvPicPr>
            <p:cNvPr id="42" name="Picture 2" descr="C:\Documents and Settings\pankaj.chauhan\Desktop\220px-Opensource.svg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80953" y="2388998"/>
              <a:ext cx="1005840" cy="179262"/>
            </a:xfrm>
            <a:prstGeom prst="rect">
              <a:avLst/>
            </a:prstGeom>
            <a:noFill/>
          </p:spPr>
        </p:pic>
        <p:pic>
          <p:nvPicPr>
            <p:cNvPr id="43" name="Picture 8" descr="http://www.cyberoam.com/images/CRiVU25Appliance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8887" y="2259808"/>
              <a:ext cx="1371600" cy="4366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Rounded Rectangle 43"/>
            <p:cNvSpPr/>
            <p:nvPr/>
          </p:nvSpPr>
          <p:spPr>
            <a:xfrm>
              <a:off x="6278880" y="2264214"/>
              <a:ext cx="2736000" cy="384048"/>
            </a:xfrm>
            <a:prstGeom prst="roundRect">
              <a:avLst/>
            </a:prstGeom>
            <a:noFill/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/>
            <p:cNvCxnSpPr/>
            <p:nvPr/>
          </p:nvCxnSpPr>
          <p:spPr>
            <a:xfrm rot="5400000">
              <a:off x="7388387" y="2451862"/>
              <a:ext cx="182880" cy="0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571500" y="4419600"/>
            <a:ext cx="3505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400"/>
              </a:spcBef>
              <a:buClr>
                <a:srgbClr val="005E9E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Available as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Hardware,  Virtual &amp; Cloud forms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3701753"/>
            <a:ext cx="4038600" cy="2863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6936660" y="2986548"/>
            <a:ext cx="1447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Calibri" pitchFamily="34" charset="0"/>
              </a:rPr>
              <a:t>Available as</a:t>
            </a:r>
            <a:endParaRPr lang="en-US" sz="1500" dirty="0"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62" y="3309713"/>
            <a:ext cx="3200677" cy="1060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50"/>
          <p:cNvGrpSpPr/>
          <p:nvPr/>
        </p:nvGrpSpPr>
        <p:grpSpPr>
          <a:xfrm>
            <a:off x="-65301" y="325649"/>
            <a:ext cx="7425532" cy="3636751"/>
            <a:chOff x="-65301" y="163526"/>
            <a:chExt cx="7425532" cy="3636751"/>
          </a:xfrm>
        </p:grpSpPr>
        <p:pic>
          <p:nvPicPr>
            <p:cNvPr id="29" name="Picture 2" descr="C:\Documents and Settings\pankaj.chauhan\Desktop\963940_37716634 copy.png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0000">
              <a:off x="-65301" y="163526"/>
              <a:ext cx="7425532" cy="363675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TextBox 29"/>
            <p:cNvSpPr txBox="1"/>
            <p:nvPr/>
          </p:nvSpPr>
          <p:spPr>
            <a:xfrm rot="21360000">
              <a:off x="385833" y="1028883"/>
              <a:ext cx="66289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0000"/>
                  </a:solidFill>
                  <a:latin typeface="Calibri" panose="020F0502020204030204" pitchFamily="34" charset="0"/>
                  <a:cs typeface="+mn-cs"/>
                </a:rPr>
                <a:t>Cyberoam threat research labs observes cyber criminals targeting </a:t>
              </a:r>
              <a:r>
                <a:rPr lang="en-US" sz="1600" b="1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+mn-cs"/>
                </a:rPr>
                <a:t>skype</a:t>
              </a:r>
              <a:r>
                <a:rPr lang="en-US" sz="1600" b="1" dirty="0" smtClean="0">
                  <a:solidFill>
                    <a:srgbClr val="000000"/>
                  </a:solidFill>
                  <a:latin typeface="Calibri" panose="020F0502020204030204" pitchFamily="34" charset="0"/>
                  <a:cs typeface="+mn-cs"/>
                </a:rPr>
                <a:t> to spread malware threats</a:t>
              </a:r>
              <a:endParaRPr lang="en-IN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21360000">
              <a:off x="419376" y="1650733"/>
              <a:ext cx="656972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smtClean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libri" panose="020F0502020204030204" pitchFamily="34" charset="0"/>
                  <a:cs typeface="+mn-cs"/>
                </a:rPr>
                <a:t>Cyberoam, the leading global network security appliances company, today announced its Threat Research Labs has identified a new variant of the well-known "</a:t>
              </a:r>
              <a:r>
                <a:rPr lang="en-US" sz="1000" dirty="0" err="1" smtClean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libri" panose="020F0502020204030204" pitchFamily="34" charset="0"/>
                  <a:cs typeface="+mn-cs"/>
                </a:rPr>
                <a:t>Dorkbot</a:t>
              </a:r>
              <a:r>
                <a:rPr lang="en-US" sz="1000" dirty="0" smtClean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libri" panose="020F0502020204030204" pitchFamily="34" charset="0"/>
                  <a:cs typeface="+mn-cs"/>
                </a:rPr>
                <a:t>" worm.  Perpetrators behind this worm attack are using Skype, one of the most popular internet communication platforms, as the carrier to distribute the worm to target systems / PCs running over Windows operating system. Cyberoam Threat Research Labs (CTRL) unearthed this new variant while studying two zero-day sample files that were sent through Skype, comprising of an .exe and a .zip file. Consisting of a pool of dedicated network security experts and researchers, Cyberoam Threat Research Labs conducts vulnerability analysis on the outbreak of various network and application threats on regular basis. </a:t>
              </a:r>
            </a:p>
          </p:txBody>
        </p:sp>
      </p:grpSp>
      <p:grpSp>
        <p:nvGrpSpPr>
          <p:cNvPr id="32" name="Group 51"/>
          <p:cNvGrpSpPr/>
          <p:nvPr/>
        </p:nvGrpSpPr>
        <p:grpSpPr>
          <a:xfrm>
            <a:off x="17144" y="3017520"/>
            <a:ext cx="5394960" cy="2011680"/>
            <a:chOff x="17144" y="3094923"/>
            <a:chExt cx="5394960" cy="2011680"/>
          </a:xfrm>
        </p:grpSpPr>
        <p:pic>
          <p:nvPicPr>
            <p:cNvPr id="35" name="Picture 2" descr="C:\Documents and Settings\pankaj.chauhan\Desktop\963940_37716634 copy.png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0000">
              <a:off x="17144" y="3094923"/>
              <a:ext cx="5394960" cy="20116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TextBox 39"/>
            <p:cNvSpPr txBox="1"/>
            <p:nvPr/>
          </p:nvSpPr>
          <p:spPr>
            <a:xfrm rot="21360000">
              <a:off x="517494" y="3767550"/>
              <a:ext cx="45741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0000"/>
                  </a:solidFill>
                  <a:latin typeface="Calibri" panose="020F0502020204030204" pitchFamily="34" charset="0"/>
                  <a:cs typeface="+mn-cs"/>
                </a:rPr>
                <a:t>Cyberoam finds Flaw in Facebook Authorization Likely to Trigger Malicious Attacks</a:t>
              </a:r>
            </a:p>
          </p:txBody>
        </p:sp>
      </p:grpSp>
      <p:grpSp>
        <p:nvGrpSpPr>
          <p:cNvPr id="41" name="Group 49"/>
          <p:cNvGrpSpPr/>
          <p:nvPr/>
        </p:nvGrpSpPr>
        <p:grpSpPr>
          <a:xfrm>
            <a:off x="457200" y="4045918"/>
            <a:ext cx="6751362" cy="2964482"/>
            <a:chOff x="-127045" y="4630689"/>
            <a:chExt cx="6751362" cy="2964482"/>
          </a:xfrm>
        </p:grpSpPr>
        <p:pic>
          <p:nvPicPr>
            <p:cNvPr id="42" name="Picture 2" descr="C:\Documents and Settings\pankaj.chauhan\Desktop\963940_37716634 copy.png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0000">
              <a:off x="-127045" y="4630689"/>
              <a:ext cx="6751362" cy="296448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3" name="TextBox 42"/>
            <p:cNvSpPr txBox="1"/>
            <p:nvPr/>
          </p:nvSpPr>
          <p:spPr>
            <a:xfrm rot="21360000">
              <a:off x="386581" y="5482470"/>
              <a:ext cx="60144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0000"/>
                  </a:solidFill>
                  <a:latin typeface="Calibri" panose="020F0502020204030204" pitchFamily="34" charset="0"/>
                  <a:cs typeface="+mn-cs"/>
                </a:rPr>
                <a:t>New malware sample with </a:t>
              </a:r>
              <a:r>
                <a:rPr lang="en-US" sz="1600" b="1" dirty="0" err="1" smtClean="0">
                  <a:solidFill>
                    <a:srgbClr val="000000"/>
                  </a:solidFill>
                  <a:latin typeface="Calibri" panose="020F0502020204030204" pitchFamily="34" charset="0"/>
                  <a:cs typeface="+mn-cs"/>
                </a:rPr>
                <a:t>BitCoin</a:t>
              </a:r>
              <a:r>
                <a:rPr lang="en-US" sz="1600" b="1" dirty="0" smtClean="0">
                  <a:solidFill>
                    <a:srgbClr val="000000"/>
                  </a:solidFill>
                  <a:latin typeface="Calibri" panose="020F0502020204030204" pitchFamily="34" charset="0"/>
                  <a:cs typeface="+mn-cs"/>
                </a:rPr>
                <a:t> Mining attributes found!</a:t>
              </a:r>
              <a:endParaRPr lang="en-IN" sz="1600" b="1" dirty="0" smtClean="0">
                <a:solidFill>
                  <a:srgbClr val="000000"/>
                </a:solidFill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21360000">
              <a:off x="430047" y="5863475"/>
              <a:ext cx="5903906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 smtClean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libri" panose="020F0502020204030204" pitchFamily="34" charset="0"/>
                  <a:cs typeface="+mn-cs"/>
                </a:rPr>
                <a:t>It seems Cyber criminals have not got enough with the </a:t>
              </a:r>
              <a:r>
                <a:rPr lang="en-US" sz="1100" dirty="0" err="1" smtClean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libri" panose="020F0502020204030204" pitchFamily="34" charset="0"/>
                  <a:cs typeface="+mn-cs"/>
                </a:rPr>
                <a:t>BitCoin</a:t>
              </a:r>
              <a:r>
                <a:rPr lang="en-US" sz="1100" dirty="0" smtClean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libri" panose="020F0502020204030204" pitchFamily="34" charset="0"/>
                  <a:cs typeface="+mn-cs"/>
                </a:rPr>
                <a:t> mining malware. A new sample of malware [MD5: fac01db6348df89757c8c5172538bbed] has been found by Cyberoam Threat Research Lab (CTRL). As per the initial analysis, it has been found to be involved in </a:t>
              </a:r>
              <a:r>
                <a:rPr lang="en-US" sz="1100" dirty="0" err="1" smtClean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libri" panose="020F0502020204030204" pitchFamily="34" charset="0"/>
                  <a:cs typeface="+mn-cs"/>
                </a:rPr>
                <a:t>BitCoin</a:t>
              </a:r>
              <a:r>
                <a:rPr lang="en-US" sz="1100" dirty="0" smtClean="0">
                  <a:solidFill>
                    <a:srgbClr val="000000">
                      <a:lumMod val="85000"/>
                      <a:lumOff val="15000"/>
                    </a:srgbClr>
                  </a:solidFill>
                  <a:latin typeface="Calibri" panose="020F0502020204030204" pitchFamily="34" charset="0"/>
                  <a:cs typeface="+mn-cs"/>
                </a:rPr>
                <a:t> mining activities. - See more at: http://www.cyberoam.com/blog/new-malware-sample-with-bitcoin-mining-attributes-found/#sthash.oOozYkQ1.dpuf</a:t>
              </a:r>
            </a:p>
          </p:txBody>
        </p:sp>
      </p:grpSp>
      <p:sp>
        <p:nvSpPr>
          <p:cNvPr id="51" name="Text Box 15"/>
          <p:cNvSpPr txBox="1">
            <a:spLocks noChangeArrowheads="1"/>
          </p:cNvSpPr>
          <p:nvPr/>
        </p:nvSpPr>
        <p:spPr bwMode="auto">
          <a:xfrm>
            <a:off x="304800" y="189394"/>
            <a:ext cx="70866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231775" indent="-231775" fontAlgn="auto">
              <a:spcBef>
                <a:spcPts val="0"/>
              </a:spcBef>
              <a:spcAft>
                <a:spcPts val="0"/>
              </a:spcAft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itchFamily="34" charset="0"/>
              </a:rPr>
              <a:t>Cyberoam Threat Research Labs (CTRL)</a:t>
            </a:r>
          </a:p>
        </p:txBody>
      </p:sp>
      <p:sp>
        <p:nvSpPr>
          <p:cNvPr id="52" name="Oval 51"/>
          <p:cNvSpPr/>
          <p:nvPr/>
        </p:nvSpPr>
        <p:spPr>
          <a:xfrm>
            <a:off x="2534067" y="739084"/>
            <a:ext cx="5644387" cy="564438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73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13"/>
          <p:cNvGrpSpPr/>
          <p:nvPr/>
        </p:nvGrpSpPr>
        <p:grpSpPr>
          <a:xfrm>
            <a:off x="5440680" y="2971800"/>
            <a:ext cx="3291840" cy="990600"/>
            <a:chOff x="4953000" y="1905000"/>
            <a:chExt cx="3291840" cy="990600"/>
          </a:xfrm>
        </p:grpSpPr>
        <p:sp>
          <p:nvSpPr>
            <p:cNvPr id="54" name="Rounded Rectangle 53"/>
            <p:cNvSpPr/>
            <p:nvPr/>
          </p:nvSpPr>
          <p:spPr>
            <a:xfrm>
              <a:off x="4953000" y="1905000"/>
              <a:ext cx="3291840" cy="990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989320" y="1962150"/>
              <a:ext cx="205740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 pitchFamily="34" charset="0"/>
                  <a:cs typeface="Calibri" pitchFamily="34" charset="0"/>
                </a:rPr>
                <a:t>Identify emerging threats and zero-day vulnerabilities</a:t>
              </a:r>
              <a:endParaRPr lang="en-IN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56" name="Picture 5" descr="C:\Users\abhishek.raj\AppData\Local\Microsoft\Windows\Temporary Internet Files\Content.IE5\ES3SKXQQ\MP910216359[1]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2044700"/>
              <a:ext cx="793129" cy="690957"/>
            </a:xfrm>
            <a:prstGeom prst="rect">
              <a:avLst/>
            </a:prstGeom>
            <a:noFill/>
          </p:spPr>
        </p:pic>
      </p:grpSp>
      <p:grpSp>
        <p:nvGrpSpPr>
          <p:cNvPr id="60" name="Group 11"/>
          <p:cNvGrpSpPr/>
          <p:nvPr/>
        </p:nvGrpSpPr>
        <p:grpSpPr>
          <a:xfrm>
            <a:off x="5440680" y="4191000"/>
            <a:ext cx="3291840" cy="990600"/>
            <a:chOff x="4953000" y="3022600"/>
            <a:chExt cx="3291840" cy="990600"/>
          </a:xfrm>
        </p:grpSpPr>
        <p:sp>
          <p:nvSpPr>
            <p:cNvPr id="61" name="Rounded Rectangle 60"/>
            <p:cNvSpPr/>
            <p:nvPr/>
          </p:nvSpPr>
          <p:spPr>
            <a:xfrm>
              <a:off x="4953000" y="3022600"/>
              <a:ext cx="3291840" cy="990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" name="Rectangle 13"/>
            <p:cNvSpPr/>
            <p:nvPr/>
          </p:nvSpPr>
          <p:spPr>
            <a:xfrm>
              <a:off x="6141720" y="3225513"/>
              <a:ext cx="19050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 panose="020F0502020204030204" pitchFamily="34" charset="0"/>
                  <a:cs typeface="Calibri" pitchFamily="34" charset="0"/>
                </a:rPr>
                <a:t>Post vulnerabilities to global bodies</a:t>
              </a:r>
            </a:p>
          </p:txBody>
        </p:sp>
        <p:pic>
          <p:nvPicPr>
            <p:cNvPr id="66" name="Picture 2" descr="CVE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5135880" y="3279852"/>
              <a:ext cx="1005840" cy="4760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7" name="Group 13"/>
          <p:cNvGrpSpPr/>
          <p:nvPr/>
        </p:nvGrpSpPr>
        <p:grpSpPr>
          <a:xfrm>
            <a:off x="5437910" y="1524000"/>
            <a:ext cx="3291840" cy="1219200"/>
            <a:chOff x="4953000" y="1905000"/>
            <a:chExt cx="3291840" cy="1219200"/>
          </a:xfrm>
        </p:grpSpPr>
        <p:sp>
          <p:nvSpPr>
            <p:cNvPr id="68" name="Rounded Rectangle 67"/>
            <p:cNvSpPr/>
            <p:nvPr/>
          </p:nvSpPr>
          <p:spPr>
            <a:xfrm>
              <a:off x="4953000" y="1905000"/>
              <a:ext cx="3291840" cy="1219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839690" y="1962150"/>
              <a:ext cx="22860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 pitchFamily="34" charset="0"/>
                  <a:cs typeface="Calibri" pitchFamily="34" charset="0"/>
                </a:rPr>
                <a:t>In-house security capabilities for IPS, Application Control, Web &amp; Content Filtering</a:t>
              </a:r>
              <a:endParaRPr lang="en-IN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70" name="Picture 5" descr="C:\Users\abhishek.raj\AppData\Local\Microsoft\Windows\Temporary Internet Files\Content.IE5\ES3SKXQQ\MP910216359[1]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2044700"/>
              <a:ext cx="793129" cy="69095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9266"/>
            <a:ext cx="9144000" cy="6537960"/>
          </a:xfrm>
          <a:prstGeom prst="rect">
            <a:avLst/>
          </a:prstGeom>
          <a:gradFill flip="none" rotWithShape="1">
            <a:gsLst>
              <a:gs pos="37000">
                <a:schemeClr val="bg1">
                  <a:lumMod val="95000"/>
                </a:schemeClr>
              </a:gs>
              <a:gs pos="67000">
                <a:schemeClr val="bg1">
                  <a:lumMod val="85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pic>
        <p:nvPicPr>
          <p:cNvPr id="2052" name="Picture 4" descr="C:\Documents and Settings\pankaj.chauhan\Desktop\shadow0001.pn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0" y="4737840"/>
            <a:ext cx="9144000" cy="3491760"/>
          </a:xfrm>
          <a:prstGeom prst="rect">
            <a:avLst/>
          </a:prstGeom>
          <a:noFill/>
        </p:spPr>
      </p:pic>
      <p:pic>
        <p:nvPicPr>
          <p:cNvPr id="5" name="Picture 2" descr="cyberoam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84979" y="1454094"/>
            <a:ext cx="3974043" cy="1633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692000" y="5317185"/>
            <a:ext cx="5760000" cy="70261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Network Security Appliances – UTM, NGFW</a:t>
            </a:r>
          </a:p>
          <a:p>
            <a:pPr algn="ctr"/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(Hardware &amp; Virtual)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051" name="Picture 3" descr="D:\PROJECT\Cyberoam-Stack\2011\for PPT Cyberoam-Stack2011.png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4551045" y="3825766"/>
            <a:ext cx="2785110" cy="131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013150"/>
            <a:ext cx="3474720" cy="25219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1" y="738378"/>
            <a:ext cx="9144000" cy="5833872"/>
          </a:xfrm>
          <a:prstGeom prst="rect">
            <a:avLst/>
          </a:prstGeom>
          <a:gradFill flip="none" rotWithShape="1">
            <a:gsLst>
              <a:gs pos="26000">
                <a:srgbClr val="116BA7"/>
              </a:gs>
              <a:gs pos="70000">
                <a:srgbClr val="09416D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 Box 15"/>
          <p:cNvSpPr txBox="1">
            <a:spLocks noChangeArrowheads="1"/>
          </p:cNvSpPr>
          <p:nvPr/>
        </p:nvSpPr>
        <p:spPr bwMode="auto">
          <a:xfrm>
            <a:off x="304800" y="189394"/>
            <a:ext cx="70866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231775" indent="-231775" fontAlgn="auto">
              <a:spcBef>
                <a:spcPts val="0"/>
              </a:spcBef>
              <a:spcAft>
                <a:spcPts val="0"/>
              </a:spcAft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itchFamily="34" charset="0"/>
              </a:rPr>
              <a:t>Product Certifications</a:t>
            </a:r>
          </a:p>
        </p:txBody>
      </p:sp>
      <p:grpSp>
        <p:nvGrpSpPr>
          <p:cNvPr id="43" name="Group 4"/>
          <p:cNvGrpSpPr/>
          <p:nvPr/>
        </p:nvGrpSpPr>
        <p:grpSpPr>
          <a:xfrm>
            <a:off x="6370321" y="1219200"/>
            <a:ext cx="2377440" cy="4754880"/>
            <a:chOff x="6278880" y="1219200"/>
            <a:chExt cx="2377440" cy="4754880"/>
          </a:xfrm>
        </p:grpSpPr>
        <p:sp>
          <p:nvSpPr>
            <p:cNvPr id="50" name="Rounded Rectangle 49"/>
            <p:cNvSpPr/>
            <p:nvPr/>
          </p:nvSpPr>
          <p:spPr>
            <a:xfrm>
              <a:off x="6278880" y="1219200"/>
              <a:ext cx="2377440" cy="4754880"/>
            </a:xfrm>
            <a:prstGeom prst="roundRect">
              <a:avLst>
                <a:gd name="adj" fmla="val 5859"/>
              </a:avLst>
            </a:prstGeom>
            <a:solidFill>
              <a:schemeClr val="bg1"/>
            </a:solidFill>
            <a:ln w="9525" cap="flat" cmpd="sng" algn="ctr">
              <a:solidFill>
                <a:srgbClr val="FFFFFF">
                  <a:lumMod val="8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Calibri" panose="020F0502020204030204" pitchFamily="34" charset="0"/>
                <a:cs typeface="+mn-cs"/>
              </a:endParaRPr>
            </a:p>
          </p:txBody>
        </p:sp>
        <p:pic>
          <p:nvPicPr>
            <p:cNvPr id="51" name="Picture 37" descr="ICSA Labs HA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7480" y="2791382"/>
              <a:ext cx="555644" cy="952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" name="Rectangle 32"/>
            <p:cNvSpPr>
              <a:spLocks noChangeArrowheads="1"/>
            </p:cNvSpPr>
            <p:nvPr/>
          </p:nvSpPr>
          <p:spPr bwMode="auto">
            <a:xfrm>
              <a:off x="6964680" y="3019982"/>
              <a:ext cx="1521406" cy="431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100" b="1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Calibri" panose="020F0502020204030204" pitchFamily="34" charset="0"/>
                  <a:cs typeface="+mn-cs"/>
                </a:rPr>
                <a:t>ICSA Certified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100" b="1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Calibri" panose="020F0502020204030204" pitchFamily="34" charset="0"/>
                  <a:cs typeface="+mn-cs"/>
                </a:rPr>
                <a:t>High-Availability</a:t>
              </a:r>
            </a:p>
          </p:txBody>
        </p:sp>
        <p:grpSp>
          <p:nvGrpSpPr>
            <p:cNvPr id="54" name="Group 71"/>
            <p:cNvGrpSpPr/>
            <p:nvPr/>
          </p:nvGrpSpPr>
          <p:grpSpPr>
            <a:xfrm>
              <a:off x="6609783" y="1372933"/>
              <a:ext cx="1715635" cy="1018415"/>
              <a:chOff x="3607503" y="1371600"/>
              <a:chExt cx="1715635" cy="1018415"/>
            </a:xfrm>
          </p:grpSpPr>
          <p:pic>
            <p:nvPicPr>
              <p:cNvPr id="60" name="Picture 36" descr="ICSA_Cert_Firewall-Corp_2C_300DPI_975x563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11232" y="1371600"/>
                <a:ext cx="1508176" cy="7301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1" name="Rectangle 29"/>
              <p:cNvSpPr>
                <a:spLocks noChangeArrowheads="1"/>
              </p:cNvSpPr>
              <p:nvPr/>
            </p:nvSpPr>
            <p:spPr bwMode="auto">
              <a:xfrm>
                <a:off x="3607503" y="2127763"/>
                <a:ext cx="1715635" cy="262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2075" tIns="46038" rIns="92075" bIns="46038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100" b="1" kern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Calibri" panose="020F0502020204030204" pitchFamily="34" charset="0"/>
                    <a:cs typeface="+mn-cs"/>
                  </a:rPr>
                  <a:t>ICSA Certified </a:t>
                </a:r>
                <a:r>
                  <a:rPr lang="en-GB" sz="1100" b="1" kern="0" dirty="0" smtClean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Calibri" panose="020F0502020204030204" pitchFamily="34" charset="0"/>
                    <a:cs typeface="+mn-cs"/>
                  </a:rPr>
                  <a:t>Firewall</a:t>
                </a:r>
                <a:endParaRPr lang="en-GB" sz="1100" b="1" kern="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Calibri" panose="020F0502020204030204" pitchFamily="34" charset="0"/>
                  <a:cs typeface="+mn-cs"/>
                </a:endParaRPr>
              </a:p>
            </p:txBody>
          </p:sp>
        </p:grpSp>
        <p:grpSp>
          <p:nvGrpSpPr>
            <p:cNvPr id="55" name="Group 69"/>
            <p:cNvGrpSpPr/>
            <p:nvPr/>
          </p:nvGrpSpPr>
          <p:grpSpPr>
            <a:xfrm>
              <a:off x="6446520" y="4143948"/>
              <a:ext cx="2042160" cy="1676400"/>
              <a:chOff x="3444240" y="4191000"/>
              <a:chExt cx="2042160" cy="1676400"/>
            </a:xfrm>
          </p:grpSpPr>
          <p:sp>
            <p:nvSpPr>
              <p:cNvPr id="58" name="Rectangle 30"/>
              <p:cNvSpPr>
                <a:spLocks noChangeArrowheads="1"/>
              </p:cNvSpPr>
              <p:nvPr/>
            </p:nvSpPr>
            <p:spPr bwMode="auto">
              <a:xfrm>
                <a:off x="3444240" y="5435871"/>
                <a:ext cx="2042160" cy="431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92075" tIns="46038" rIns="92075" bIns="46038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tabLst>
                    <a:tab pos="571500" algn="l"/>
                    <a:tab pos="800100" algn="l"/>
                    <a:tab pos="990600" algn="l"/>
                  </a:tabLst>
                  <a:defRPr/>
                </a:pPr>
                <a:r>
                  <a:rPr lang="en-GB" sz="1100" b="1" kern="0" dirty="0">
                    <a:solidFill>
                      <a:srgbClr val="000000">
                        <a:lumMod val="65000"/>
                        <a:lumOff val="35000"/>
                      </a:srgbClr>
                    </a:solidFill>
                    <a:latin typeface="Calibri" panose="020F0502020204030204" pitchFamily="34" charset="0"/>
                    <a:cs typeface="+mn-cs"/>
                  </a:rPr>
                  <a:t>VPNC Certified for Basic VPN &amp; AES Interoperability</a:t>
                </a:r>
              </a:p>
            </p:txBody>
          </p:sp>
          <p:pic>
            <p:nvPicPr>
              <p:cNvPr id="59" name="Picture 3" descr="C:\Documents and Settings\pankaj.chauhan\Desktop\000000001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803223" y="4191000"/>
                <a:ext cx="1225977" cy="1165704"/>
              </a:xfrm>
              <a:prstGeom prst="rect">
                <a:avLst/>
              </a:prstGeom>
              <a:noFill/>
            </p:spPr>
          </p:pic>
        </p:grpSp>
        <p:cxnSp>
          <p:nvCxnSpPr>
            <p:cNvPr id="56" name="Straight Connector 55"/>
            <p:cNvCxnSpPr/>
            <p:nvPr/>
          </p:nvCxnSpPr>
          <p:spPr>
            <a:xfrm>
              <a:off x="6553200" y="2591365"/>
              <a:ext cx="1828800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6553200" y="3943931"/>
              <a:ext cx="1828800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" name="Picture 2" descr="D:\Media Coverage\EAL4 LOGO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41" y="1517345"/>
            <a:ext cx="2514600" cy="41976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3" name="Group 62"/>
          <p:cNvGrpSpPr/>
          <p:nvPr/>
        </p:nvGrpSpPr>
        <p:grpSpPr>
          <a:xfrm>
            <a:off x="3230881" y="1219200"/>
            <a:ext cx="2819400" cy="4754880"/>
            <a:chOff x="2987040" y="1219200"/>
            <a:chExt cx="2819400" cy="4754880"/>
          </a:xfrm>
        </p:grpSpPr>
        <p:sp>
          <p:nvSpPr>
            <p:cNvPr id="64" name="Rounded Rectangle 63"/>
            <p:cNvSpPr/>
            <p:nvPr/>
          </p:nvSpPr>
          <p:spPr>
            <a:xfrm>
              <a:off x="2987040" y="1219200"/>
              <a:ext cx="2819400" cy="4754880"/>
            </a:xfrm>
            <a:prstGeom prst="roundRect">
              <a:avLst>
                <a:gd name="adj" fmla="val 4902"/>
              </a:avLst>
            </a:prstGeom>
            <a:solidFill>
              <a:srgbClr val="180F5E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rgbClr val="000000"/>
                </a:solidFill>
                <a:latin typeface="Calibri" panose="020F0502020204030204" pitchFamily="34" charset="0"/>
                <a:cs typeface="+mn-cs"/>
              </a:endParaRP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5630" y="3782651"/>
              <a:ext cx="2548349" cy="1828959"/>
            </a:xfrm>
            <a:prstGeom prst="rect">
              <a:avLst/>
            </a:prstGeom>
          </p:spPr>
        </p:pic>
        <p:pic>
          <p:nvPicPr>
            <p:cNvPr id="66" name="Picture 3" descr="C:\Documents and Settings\pankaj.chauhan\Desktop\check mark url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815" y="1752600"/>
              <a:ext cx="1085850" cy="1014529"/>
            </a:xfrm>
            <a:prstGeom prst="rect">
              <a:avLst/>
            </a:prstGeom>
            <a:noFill/>
          </p:spPr>
        </p:pic>
        <p:pic>
          <p:nvPicPr>
            <p:cNvPr id="67" name="Picture 4" descr="C:\Documents and Settings\pankaj.chauhan\Desktop\url.jpg"/>
            <p:cNvPicPr>
              <a:picLocks noChangeAspect="1" noChangeArrowheads="1"/>
            </p:cNvPicPr>
            <p:nvPr/>
          </p:nvPicPr>
          <p:blipFill>
            <a:blip r:embed="rId8" cstate="print"/>
            <a:srcRect l="11594" t="25926" r="9565" b="62037"/>
            <a:stretch>
              <a:fillRect/>
            </a:stretch>
          </p:blipFill>
          <p:spPr bwMode="auto">
            <a:xfrm>
              <a:off x="3253740" y="1314450"/>
              <a:ext cx="2286000" cy="437029"/>
            </a:xfrm>
            <a:prstGeom prst="rect">
              <a:avLst/>
            </a:prstGeom>
            <a:noFill/>
          </p:spPr>
        </p:pic>
        <p:sp>
          <p:nvSpPr>
            <p:cNvPr id="68" name="Text Box 23"/>
            <p:cNvSpPr txBox="1">
              <a:spLocks noChangeArrowheads="1"/>
            </p:cNvSpPr>
            <p:nvPr/>
          </p:nvSpPr>
          <p:spPr bwMode="auto">
            <a:xfrm>
              <a:off x="3177540" y="2868251"/>
              <a:ext cx="2438400" cy="715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300"/>
                </a:spcBef>
                <a:spcAft>
                  <a:spcPts val="0"/>
                </a:spcAft>
                <a:defRPr/>
              </a:pPr>
              <a:r>
                <a:rPr lang="en-GB" sz="1400" b="1" kern="0" dirty="0">
                  <a:solidFill>
                    <a:srgbClr val="FFC000"/>
                  </a:solidFill>
                  <a:latin typeface="Calibri" panose="020F0502020204030204" pitchFamily="34" charset="0"/>
                  <a:cs typeface="+mn-cs"/>
                </a:rPr>
                <a:t>UTM Level 5: </a:t>
              </a:r>
              <a:endParaRPr lang="en-GB" sz="1400" b="1" kern="0" dirty="0" smtClean="0">
                <a:solidFill>
                  <a:srgbClr val="FFC000"/>
                </a:solidFill>
                <a:latin typeface="Calibri" panose="020F0502020204030204" pitchFamily="34" charset="0"/>
                <a:cs typeface="+mn-cs"/>
              </a:endParaRPr>
            </a:p>
            <a:p>
              <a:pPr algn="ctr" fontAlgn="auto">
                <a:spcBef>
                  <a:spcPts val="300"/>
                </a:spcBef>
                <a:spcAft>
                  <a:spcPts val="0"/>
                </a:spcAft>
                <a:defRPr/>
              </a:pPr>
              <a:r>
                <a:rPr lang="en-GB" sz="1200" kern="0" dirty="0" smtClean="0">
                  <a:solidFill>
                    <a:srgbClr val="FFFFFF"/>
                  </a:solidFill>
                  <a:latin typeface="Calibri" panose="020F0502020204030204" pitchFamily="34" charset="0"/>
                  <a:cs typeface="+mn-cs"/>
                </a:rPr>
                <a:t>Cyberoam </a:t>
              </a:r>
              <a:r>
                <a:rPr lang="en-GB" sz="1200" kern="0" dirty="0">
                  <a:solidFill>
                    <a:srgbClr val="FFFFFF"/>
                  </a:solidFill>
                  <a:latin typeface="Calibri" panose="020F0502020204030204" pitchFamily="34" charset="0"/>
                  <a:cs typeface="+mn-cs"/>
                </a:rPr>
                <a:t>holds a unique &amp; </a:t>
              </a:r>
              <a:r>
                <a:rPr lang="en-GB" sz="1200" b="1" kern="0" dirty="0">
                  <a:solidFill>
                    <a:srgbClr val="FFFFFF"/>
                  </a:solidFill>
                  <a:latin typeface="Calibri" panose="020F0502020204030204" pitchFamily="34" charset="0"/>
                  <a:cs typeface="+mn-cs"/>
                </a:rPr>
                <a:t>complete UTM certification</a:t>
              </a:r>
              <a:endParaRPr lang="en-US" sz="1200" kern="0" dirty="0">
                <a:solidFill>
                  <a:srgbClr val="FFFFFF"/>
                </a:solidFill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69" name="Rectangle 11"/>
            <p:cNvSpPr>
              <a:spLocks noChangeArrowheads="1"/>
            </p:cNvSpPr>
            <p:nvPr/>
          </p:nvSpPr>
          <p:spPr bwMode="auto">
            <a:xfrm>
              <a:off x="5001573" y="4487495"/>
              <a:ext cx="765175" cy="216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marL="347663" indent="-347663" algn="ctr" fontAlgn="auto">
                <a:spcBef>
                  <a:spcPts val="0"/>
                </a:spcBef>
                <a:spcAft>
                  <a:spcPts val="0"/>
                </a:spcAft>
                <a:tabLst>
                  <a:tab pos="342900" algn="l"/>
                  <a:tab pos="571500" algn="l"/>
                  <a:tab pos="800100" algn="l"/>
                </a:tabLst>
                <a:defRPr/>
              </a:pPr>
              <a:r>
                <a:rPr lang="en-GB" sz="800" kern="0" dirty="0" smtClean="0">
                  <a:solidFill>
                    <a:srgbClr val="FFFFFF"/>
                  </a:solidFill>
                  <a:latin typeface="Calibri" panose="020F0502020204030204" pitchFamily="34" charset="0"/>
                  <a:cs typeface="+mn-cs"/>
                </a:rPr>
                <a:t>Anti-Spyware</a:t>
              </a:r>
              <a:endParaRPr lang="en-GB" sz="800" kern="0" dirty="0">
                <a:solidFill>
                  <a:srgbClr val="FFFFFF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70" name="Rectangle 12"/>
            <p:cNvSpPr>
              <a:spLocks noChangeArrowheads="1"/>
            </p:cNvSpPr>
            <p:nvPr/>
          </p:nvSpPr>
          <p:spPr bwMode="auto">
            <a:xfrm>
              <a:off x="4226875" y="4487495"/>
              <a:ext cx="993775" cy="216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marL="347663" indent="-347663" algn="ctr" fontAlgn="auto">
                <a:spcBef>
                  <a:spcPts val="0"/>
                </a:spcBef>
                <a:spcAft>
                  <a:spcPts val="0"/>
                </a:spcAft>
                <a:tabLst>
                  <a:tab pos="342900" algn="l"/>
                  <a:tab pos="571500" algn="l"/>
                  <a:tab pos="800100" algn="l"/>
                </a:tabLst>
                <a:defRPr/>
              </a:pPr>
              <a:r>
                <a:rPr lang="en-GB" sz="800" kern="0" dirty="0" smtClean="0">
                  <a:solidFill>
                    <a:srgbClr val="FFFFFF"/>
                  </a:solidFill>
                  <a:latin typeface="Calibri" panose="020F0502020204030204" pitchFamily="34" charset="0"/>
                  <a:cs typeface="+mn-cs"/>
                </a:rPr>
                <a:t>Anti-Virus</a:t>
              </a:r>
            </a:p>
          </p:txBody>
        </p:sp>
        <p:sp>
          <p:nvSpPr>
            <p:cNvPr id="71" name="Rectangle 15"/>
            <p:cNvSpPr>
              <a:spLocks noChangeArrowheads="1"/>
            </p:cNvSpPr>
            <p:nvPr/>
          </p:nvSpPr>
          <p:spPr bwMode="auto">
            <a:xfrm>
              <a:off x="3144203" y="4487495"/>
              <a:ext cx="533400" cy="216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spAutoFit/>
            </a:bodyPr>
            <a:lstStyle/>
            <a:p>
              <a:pPr marL="347663" indent="-347663" algn="ctr" fontAlgn="auto">
                <a:spcBef>
                  <a:spcPts val="0"/>
                </a:spcBef>
                <a:spcAft>
                  <a:spcPts val="0"/>
                </a:spcAft>
                <a:tabLst>
                  <a:tab pos="342900" algn="l"/>
                  <a:tab pos="571500" algn="l"/>
                  <a:tab pos="800100" algn="l"/>
                </a:tabLst>
                <a:defRPr/>
              </a:pPr>
              <a:r>
                <a:rPr lang="en-GB" sz="800" kern="0" dirty="0">
                  <a:solidFill>
                    <a:srgbClr val="FFFFFF"/>
                  </a:solidFill>
                  <a:latin typeface="Calibri" panose="020F0502020204030204" pitchFamily="34" charset="0"/>
                  <a:cs typeface="+mn-cs"/>
                </a:rPr>
                <a:t>Firewall</a:t>
              </a:r>
            </a:p>
          </p:txBody>
        </p:sp>
        <p:sp>
          <p:nvSpPr>
            <p:cNvPr id="72" name="Rectangle 16"/>
            <p:cNvSpPr>
              <a:spLocks noChangeArrowheads="1"/>
            </p:cNvSpPr>
            <p:nvPr/>
          </p:nvSpPr>
          <p:spPr bwMode="auto">
            <a:xfrm>
              <a:off x="3825240" y="4487495"/>
              <a:ext cx="473075" cy="216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marL="347663" indent="-347663" algn="ctr" fontAlgn="auto">
                <a:spcBef>
                  <a:spcPts val="0"/>
                </a:spcBef>
                <a:spcAft>
                  <a:spcPts val="0"/>
                </a:spcAft>
                <a:tabLst>
                  <a:tab pos="342900" algn="l"/>
                  <a:tab pos="571500" algn="l"/>
                  <a:tab pos="800100" algn="l"/>
                </a:tabLst>
                <a:defRPr/>
              </a:pPr>
              <a:r>
                <a:rPr lang="en-GB" sz="800" kern="0" dirty="0">
                  <a:solidFill>
                    <a:srgbClr val="FFFFFF"/>
                  </a:solidFill>
                  <a:latin typeface="Calibri" panose="020F0502020204030204" pitchFamily="34" charset="0"/>
                  <a:cs typeface="+mn-cs"/>
                </a:rPr>
                <a:t>VPN</a:t>
              </a:r>
            </a:p>
          </p:txBody>
        </p:sp>
        <p:sp>
          <p:nvSpPr>
            <p:cNvPr id="73" name="Rectangle 12"/>
            <p:cNvSpPr>
              <a:spLocks noChangeArrowheads="1"/>
            </p:cNvSpPr>
            <p:nvPr/>
          </p:nvSpPr>
          <p:spPr bwMode="auto">
            <a:xfrm>
              <a:off x="4739640" y="5575114"/>
              <a:ext cx="993775" cy="216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marL="347663" indent="-347663" algn="ctr" fontAlgn="auto">
                <a:spcBef>
                  <a:spcPts val="0"/>
                </a:spcBef>
                <a:spcAft>
                  <a:spcPts val="0"/>
                </a:spcAft>
                <a:tabLst>
                  <a:tab pos="342900" algn="l"/>
                  <a:tab pos="571500" algn="l"/>
                  <a:tab pos="800100" algn="l"/>
                </a:tabLst>
                <a:defRPr/>
              </a:pPr>
              <a:r>
                <a:rPr lang="en-GB" sz="800" kern="0" dirty="0" smtClean="0">
                  <a:solidFill>
                    <a:srgbClr val="FFFFFF"/>
                  </a:solidFill>
                  <a:latin typeface="Calibri" panose="020F0502020204030204" pitchFamily="34" charset="0"/>
                  <a:cs typeface="+mn-cs"/>
                </a:rPr>
                <a:t>IPS/IDP</a:t>
              </a:r>
            </a:p>
          </p:txBody>
        </p:sp>
        <p:sp>
          <p:nvSpPr>
            <p:cNvPr id="74" name="Rectangle 15"/>
            <p:cNvSpPr>
              <a:spLocks noChangeArrowheads="1"/>
            </p:cNvSpPr>
            <p:nvPr/>
          </p:nvSpPr>
          <p:spPr bwMode="auto">
            <a:xfrm>
              <a:off x="3314700" y="5575114"/>
              <a:ext cx="690563" cy="216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spAutoFit/>
            </a:bodyPr>
            <a:lstStyle/>
            <a:p>
              <a:pPr marL="347663" indent="-347663" algn="ctr" fontAlgn="auto">
                <a:spcBef>
                  <a:spcPts val="0"/>
                </a:spcBef>
                <a:spcAft>
                  <a:spcPts val="0"/>
                </a:spcAft>
                <a:tabLst>
                  <a:tab pos="342900" algn="l"/>
                  <a:tab pos="571500" algn="l"/>
                  <a:tab pos="800100" algn="l"/>
                </a:tabLst>
                <a:defRPr/>
              </a:pPr>
              <a:r>
                <a:rPr lang="en-GB" sz="800" kern="0" dirty="0" smtClean="0">
                  <a:solidFill>
                    <a:srgbClr val="FFFFFF"/>
                  </a:solidFill>
                  <a:latin typeface="Calibri" panose="020F0502020204030204" pitchFamily="34" charset="0"/>
                  <a:cs typeface="+mn-cs"/>
                </a:rPr>
                <a:t>Anti-Spam</a:t>
              </a:r>
            </a:p>
          </p:txBody>
        </p:sp>
        <p:sp>
          <p:nvSpPr>
            <p:cNvPr id="75" name="Rectangle 16"/>
            <p:cNvSpPr>
              <a:spLocks noChangeArrowheads="1"/>
            </p:cNvSpPr>
            <p:nvPr/>
          </p:nvSpPr>
          <p:spPr bwMode="auto">
            <a:xfrm>
              <a:off x="4066540" y="5575114"/>
              <a:ext cx="762000" cy="2160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spAutoFit/>
            </a:bodyPr>
            <a:lstStyle/>
            <a:p>
              <a:pPr marL="347663" indent="-347663" algn="ctr" fontAlgn="auto">
                <a:spcBef>
                  <a:spcPts val="0"/>
                </a:spcBef>
                <a:spcAft>
                  <a:spcPts val="0"/>
                </a:spcAft>
                <a:tabLst>
                  <a:tab pos="342900" algn="l"/>
                  <a:tab pos="571500" algn="l"/>
                  <a:tab pos="800100" algn="l"/>
                </a:tabLst>
                <a:defRPr/>
              </a:pPr>
              <a:r>
                <a:rPr lang="en-GB" sz="800" kern="0" dirty="0" smtClean="0">
                  <a:solidFill>
                    <a:srgbClr val="FFFFFF"/>
                  </a:solidFill>
                  <a:latin typeface="Calibri" panose="020F0502020204030204" pitchFamily="34" charset="0"/>
                  <a:cs typeface="+mn-cs"/>
                </a:rPr>
                <a:t>URL Filtering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462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5465407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indent="-231775" fontAlgn="auto">
              <a:spcBef>
                <a:spcPts val="0"/>
              </a:spcBef>
              <a:spcAft>
                <a:spcPts val="0"/>
              </a:spcAft>
              <a:buClr>
                <a:srgbClr val="2A427E"/>
              </a:buClr>
              <a:defRPr/>
            </a:pPr>
            <a:r>
              <a:rPr lang="en-US" sz="2000" b="1" dirty="0">
                <a:solidFill>
                  <a:srgbClr val="474747"/>
                </a:solidFill>
                <a:latin typeface="Calibri" pitchFamily="34" charset="0"/>
              </a:rPr>
              <a:t>Recognized as ‘Visionary’ in the Gartner UTM MQ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7003677" y="4944881"/>
            <a:ext cx="1378323" cy="1562099"/>
          </a:xfrm>
          <a:prstGeom prst="roundRect">
            <a:avLst>
              <a:gd name="adj" fmla="val 5449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7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838200"/>
            <a:ext cx="3890064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Rounded Rectangle 78"/>
          <p:cNvSpPr/>
          <p:nvPr/>
        </p:nvSpPr>
        <p:spPr>
          <a:xfrm>
            <a:off x="5002277" y="2941820"/>
            <a:ext cx="728963" cy="22145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80" name="Group 6"/>
          <p:cNvGrpSpPr/>
          <p:nvPr/>
        </p:nvGrpSpPr>
        <p:grpSpPr>
          <a:xfrm>
            <a:off x="685800" y="4953000"/>
            <a:ext cx="1378323" cy="1587044"/>
            <a:chOff x="2819400" y="2832556"/>
            <a:chExt cx="1378323" cy="1587044"/>
          </a:xfrm>
        </p:grpSpPr>
        <p:sp>
          <p:nvSpPr>
            <p:cNvPr id="81" name="Rounded Rectangle 11"/>
            <p:cNvSpPr/>
            <p:nvPr/>
          </p:nvSpPr>
          <p:spPr>
            <a:xfrm>
              <a:off x="2819400" y="2832556"/>
              <a:ext cx="1378323" cy="1562099"/>
            </a:xfrm>
            <a:prstGeom prst="roundRect">
              <a:avLst>
                <a:gd name="adj" fmla="val 5449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82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882344" y="2913117"/>
              <a:ext cx="1252434" cy="14126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" name="Rectangle 82"/>
            <p:cNvSpPr/>
            <p:nvPr/>
          </p:nvSpPr>
          <p:spPr>
            <a:xfrm>
              <a:off x="2819402" y="4204156"/>
              <a:ext cx="421154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 smtClean="0">
                  <a:solidFill>
                    <a:srgbClr val="000000">
                      <a:lumMod val="85000"/>
                      <a:lumOff val="15000"/>
                    </a:srgbClr>
                  </a:solidFill>
                  <a:latin typeface="Arial"/>
                </a:rPr>
                <a:t>2009</a:t>
              </a:r>
              <a:endParaRPr lang="en-US" sz="600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</a:endParaRP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3594100" y="3736975"/>
              <a:ext cx="274320" cy="91440"/>
            </a:xfrm>
            <a:prstGeom prst="round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85" name="Group 11"/>
          <p:cNvGrpSpPr/>
          <p:nvPr/>
        </p:nvGrpSpPr>
        <p:grpSpPr>
          <a:xfrm>
            <a:off x="2812677" y="4953000"/>
            <a:ext cx="1378323" cy="1574402"/>
            <a:chOff x="4419600" y="3325329"/>
            <a:chExt cx="1378323" cy="1574402"/>
          </a:xfrm>
        </p:grpSpPr>
        <p:sp>
          <p:nvSpPr>
            <p:cNvPr id="86" name="Rounded Rectangle 85"/>
            <p:cNvSpPr/>
            <p:nvPr/>
          </p:nvSpPr>
          <p:spPr>
            <a:xfrm>
              <a:off x="4419600" y="3325329"/>
              <a:ext cx="1378323" cy="1562100"/>
            </a:xfrm>
            <a:prstGeom prst="roundRect">
              <a:avLst>
                <a:gd name="adj" fmla="val 5449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87" name="Picture 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457888" y="3444019"/>
              <a:ext cx="1301750" cy="1356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8" name="Rectangle 87"/>
            <p:cNvSpPr/>
            <p:nvPr/>
          </p:nvSpPr>
          <p:spPr>
            <a:xfrm>
              <a:off x="4419602" y="4684287"/>
              <a:ext cx="1072029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 smtClean="0">
                  <a:solidFill>
                    <a:srgbClr val="000000">
                      <a:lumMod val="85000"/>
                      <a:lumOff val="15000"/>
                    </a:srgbClr>
                  </a:solidFill>
                  <a:latin typeface="Arial"/>
                </a:rPr>
                <a:t>2010</a:t>
              </a:r>
              <a:endParaRPr lang="en-US" sz="600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</a:endParaRPr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5264150" y="4064000"/>
              <a:ext cx="238125" cy="91440"/>
            </a:xfrm>
            <a:prstGeom prst="round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90" name="Group 16"/>
          <p:cNvGrpSpPr/>
          <p:nvPr/>
        </p:nvGrpSpPr>
        <p:grpSpPr>
          <a:xfrm>
            <a:off x="4946276" y="4961101"/>
            <a:ext cx="1378324" cy="1592099"/>
            <a:chOff x="6019800" y="3818103"/>
            <a:chExt cx="1378324" cy="1592099"/>
          </a:xfrm>
        </p:grpSpPr>
        <p:sp>
          <p:nvSpPr>
            <p:cNvPr id="91" name="Rounded Rectangle 90"/>
            <p:cNvSpPr/>
            <p:nvPr/>
          </p:nvSpPr>
          <p:spPr>
            <a:xfrm>
              <a:off x="6019801" y="3818103"/>
              <a:ext cx="1378323" cy="1562099"/>
            </a:xfrm>
            <a:prstGeom prst="roundRect">
              <a:avLst>
                <a:gd name="adj" fmla="val 5449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92" name="Picture 91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043734" y="3867963"/>
              <a:ext cx="1330455" cy="1416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3" name="Rectangle 92"/>
            <p:cNvSpPr/>
            <p:nvPr/>
          </p:nvSpPr>
          <p:spPr>
            <a:xfrm>
              <a:off x="6019800" y="5194758"/>
              <a:ext cx="1072029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b="1" dirty="0" smtClean="0">
                  <a:solidFill>
                    <a:srgbClr val="000000">
                      <a:lumMod val="85000"/>
                      <a:lumOff val="15000"/>
                    </a:srgbClr>
                  </a:solidFill>
                  <a:latin typeface="Arial"/>
                </a:rPr>
                <a:t>2012</a:t>
              </a:r>
              <a:endParaRPr lang="en-US" sz="600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</a:endParaRPr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6988175" y="4502943"/>
              <a:ext cx="250825" cy="76200"/>
            </a:xfrm>
            <a:prstGeom prst="round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95" name="Picture 3" descr="C:\Users\abhishek.raj\Desktop\Gartner_UTM_MQ_2013 - Copy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33657" y="5067301"/>
            <a:ext cx="1295400" cy="1295400"/>
          </a:xfrm>
          <a:prstGeom prst="rect">
            <a:avLst/>
          </a:prstGeom>
          <a:noFill/>
          <a:effectLst/>
        </p:spPr>
      </p:pic>
      <p:sp>
        <p:nvSpPr>
          <p:cNvPr id="96" name="Rounded Rectangle 95"/>
          <p:cNvSpPr/>
          <p:nvPr/>
        </p:nvSpPr>
        <p:spPr>
          <a:xfrm>
            <a:off x="7805437" y="5670030"/>
            <a:ext cx="271763" cy="69057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7005171" y="6324600"/>
            <a:ext cx="107202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</a:rPr>
              <a:t>2013</a:t>
            </a:r>
            <a:endParaRPr lang="en-US" sz="600" dirty="0">
              <a:solidFill>
                <a:srgbClr val="000000">
                  <a:lumMod val="85000"/>
                  <a:lumOff val="15000"/>
                </a:srgbClr>
              </a:solidFill>
              <a:latin typeface="Arial"/>
            </a:endParaRPr>
          </a:p>
        </p:txBody>
      </p:sp>
      <p:grpSp>
        <p:nvGrpSpPr>
          <p:cNvPr id="98" name="Group 25"/>
          <p:cNvGrpSpPr/>
          <p:nvPr/>
        </p:nvGrpSpPr>
        <p:grpSpPr>
          <a:xfrm>
            <a:off x="685800" y="1295400"/>
            <a:ext cx="2667000" cy="990600"/>
            <a:chOff x="4480560" y="838200"/>
            <a:chExt cx="3931920" cy="685800"/>
          </a:xfrm>
        </p:grpSpPr>
        <p:sp>
          <p:nvSpPr>
            <p:cNvPr id="99" name="Rounded Rectangle 98"/>
            <p:cNvSpPr/>
            <p:nvPr/>
          </p:nvSpPr>
          <p:spPr>
            <a:xfrm>
              <a:off x="4480560" y="838200"/>
              <a:ext cx="3931920" cy="685800"/>
            </a:xfrm>
            <a:prstGeom prst="roundRect">
              <a:avLst>
                <a:gd name="adj" fmla="val 13922"/>
              </a:avLst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" lastClr="FFFFFF"/>
                </a:solidFill>
                <a:latin typeface="Calibri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4686300" y="919490"/>
              <a:ext cx="352044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FFFF"/>
                  </a:solidFill>
                  <a:latin typeface="Arial"/>
                </a:rPr>
                <a:t>2014</a:t>
              </a:r>
              <a:r>
                <a:rPr lang="en-US" sz="1200" b="1" dirty="0">
                  <a:solidFill>
                    <a:srgbClr val="FFFFFF"/>
                  </a:solidFill>
                  <a:latin typeface="Arial"/>
                </a:rPr>
                <a:t/>
              </a:r>
              <a:br>
                <a:rPr lang="en-US" sz="1200" b="1" dirty="0">
                  <a:solidFill>
                    <a:srgbClr val="FFFFFF"/>
                  </a:solidFill>
                  <a:latin typeface="Arial"/>
                </a:rPr>
              </a:br>
              <a:r>
                <a:rPr lang="en-US" sz="1200" dirty="0">
                  <a:solidFill>
                    <a:srgbClr val="FFFFFF"/>
                  </a:solidFill>
                  <a:latin typeface="Arial"/>
                </a:rPr>
                <a:t>Magic Quadrant for </a:t>
              </a:r>
              <a:r>
                <a:rPr lang="en-US" sz="1200" dirty="0" smtClean="0">
                  <a:solidFill>
                    <a:srgbClr val="FFFFFF"/>
                  </a:solidFill>
                  <a:latin typeface="Arial"/>
                </a:rPr>
                <a:t>Unified Threat </a:t>
              </a:r>
              <a:r>
                <a:rPr lang="en-US" sz="1200" dirty="0">
                  <a:solidFill>
                    <a:srgbClr val="FFFFFF"/>
                  </a:solidFill>
                  <a:latin typeface="Arial"/>
                </a:rPr>
                <a:t>Management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738378"/>
            <a:ext cx="9144000" cy="5833872"/>
          </a:xfrm>
          <a:prstGeom prst="rect">
            <a:avLst/>
          </a:prstGeom>
          <a:gradFill flip="none" rotWithShape="1">
            <a:gsLst>
              <a:gs pos="20000">
                <a:srgbClr val="C5711B"/>
              </a:gs>
              <a:gs pos="58000">
                <a:srgbClr val="D09513"/>
              </a:gs>
              <a:gs pos="100000">
                <a:srgbClr val="DBA403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/>
          <p:cNvSpPr/>
          <p:nvPr/>
        </p:nvSpPr>
        <p:spPr>
          <a:xfrm flipV="1">
            <a:off x="0" y="738376"/>
            <a:ext cx="5900976" cy="4348087"/>
          </a:xfrm>
          <a:custGeom>
            <a:avLst/>
            <a:gdLst>
              <a:gd name="connsiteX0" fmla="*/ 1485900 w 3124200"/>
              <a:gd name="connsiteY0" fmla="*/ 0 h 2263140"/>
              <a:gd name="connsiteX1" fmla="*/ 3124200 w 3124200"/>
              <a:gd name="connsiteY1" fmla="*/ 1638300 h 2263140"/>
              <a:gd name="connsiteX2" fmla="*/ 3050545 w 3124200"/>
              <a:gd name="connsiteY2" fmla="*/ 2125481 h 2263140"/>
              <a:gd name="connsiteX3" fmla="*/ 3000161 w 3124200"/>
              <a:gd name="connsiteY3" fmla="*/ 2263140 h 2263140"/>
              <a:gd name="connsiteX4" fmla="*/ 0 w 3124200"/>
              <a:gd name="connsiteY4" fmla="*/ 2263140 h 2263140"/>
              <a:gd name="connsiteX5" fmla="*/ 0 w 3124200"/>
              <a:gd name="connsiteY5" fmla="*/ 951497 h 2263140"/>
              <a:gd name="connsiteX6" fmla="*/ 45334 w 3124200"/>
              <a:gd name="connsiteY6" fmla="*/ 857389 h 2263140"/>
              <a:gd name="connsiteX7" fmla="*/ 1485900 w 3124200"/>
              <a:gd name="connsiteY7" fmla="*/ 0 h 2263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24200" h="2263140">
                <a:moveTo>
                  <a:pt x="1485900" y="0"/>
                </a:moveTo>
                <a:cubicBezTo>
                  <a:pt x="2390708" y="0"/>
                  <a:pt x="3124200" y="733492"/>
                  <a:pt x="3124200" y="1638300"/>
                </a:cubicBezTo>
                <a:cubicBezTo>
                  <a:pt x="3124200" y="1807952"/>
                  <a:pt x="3098413" y="1971580"/>
                  <a:pt x="3050545" y="2125481"/>
                </a:cubicBezTo>
                <a:lnTo>
                  <a:pt x="3000161" y="2263140"/>
                </a:lnTo>
                <a:lnTo>
                  <a:pt x="0" y="2263140"/>
                </a:lnTo>
                <a:lnTo>
                  <a:pt x="0" y="951497"/>
                </a:lnTo>
                <a:lnTo>
                  <a:pt x="45334" y="857389"/>
                </a:lnTo>
                <a:cubicBezTo>
                  <a:pt x="322763" y="346690"/>
                  <a:pt x="863845" y="0"/>
                  <a:pt x="1485900" y="0"/>
                </a:cubicBezTo>
                <a:close/>
              </a:path>
            </a:pathLst>
          </a:custGeom>
          <a:gradFill flip="none" rotWithShape="1">
            <a:gsLst>
              <a:gs pos="1000">
                <a:srgbClr val="FFE047"/>
              </a:gs>
              <a:gs pos="68000">
                <a:srgbClr val="D0951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65125" y="1406525"/>
            <a:ext cx="2468563" cy="4479925"/>
            <a:chOff x="365125" y="1786890"/>
            <a:chExt cx="2468880" cy="4480560"/>
          </a:xfrm>
        </p:grpSpPr>
        <p:sp>
          <p:nvSpPr>
            <p:cNvPr id="32" name="Rounded Rectangle 31"/>
            <p:cNvSpPr/>
            <p:nvPr/>
          </p:nvSpPr>
          <p:spPr>
            <a:xfrm>
              <a:off x="365125" y="1786890"/>
              <a:ext cx="2468880" cy="4480560"/>
            </a:xfrm>
            <a:prstGeom prst="roundRect">
              <a:avLst>
                <a:gd name="adj" fmla="val 3595"/>
              </a:avLst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 dirty="0">
                <a:solidFill>
                  <a:sysClr val="windowText" lastClr="000000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33" name="Picture 19" descr="E:\pankaj\images\Bought-Images\EliteAAA\iStock_000006063559XSmall.jpg"/>
            <p:cNvPicPr>
              <a:picLocks noChangeAspect="1" noChangeArrowheads="1"/>
            </p:cNvPicPr>
            <p:nvPr/>
          </p:nvPicPr>
          <p:blipFill>
            <a:blip r:embed="rId2" cstate="print">
              <a:grayscl/>
              <a:lum bright="10000"/>
            </a:blip>
            <a:srcRect b="9501"/>
            <a:stretch>
              <a:fillRect/>
            </a:stretch>
          </p:blipFill>
          <p:spPr bwMode="auto">
            <a:xfrm>
              <a:off x="456565" y="1871298"/>
              <a:ext cx="2286000" cy="13716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4" name="Rectangle 33"/>
            <p:cNvSpPr/>
            <p:nvPr/>
          </p:nvSpPr>
          <p:spPr>
            <a:xfrm>
              <a:off x="411169" y="3246010"/>
              <a:ext cx="2376792" cy="2514956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kern="0" dirty="0">
                <a:solidFill>
                  <a:srgbClr val="FFFFFF"/>
                </a:solidFill>
                <a:latin typeface="Calibri" panose="020F0502020204030204" pitchFamily="34" charset="0"/>
                <a:cs typeface="+mn-cs"/>
              </a:endParaRPr>
            </a:p>
          </p:txBody>
        </p:sp>
        <p:sp>
          <p:nvSpPr>
            <p:cNvPr id="35" name="Rectangle 7"/>
            <p:cNvSpPr txBox="1">
              <a:spLocks noChangeArrowheads="1"/>
            </p:cNvSpPr>
            <p:nvPr/>
          </p:nvSpPr>
          <p:spPr bwMode="auto">
            <a:xfrm>
              <a:off x="457212" y="3338098"/>
              <a:ext cx="2362503" cy="2189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ts val="400"/>
                </a:spcBef>
                <a:buClr>
                  <a:srgbClr val="005E9E"/>
                </a:buClr>
                <a:defRPr/>
              </a:pPr>
              <a:r>
                <a:rPr lang="en-US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itchFamily="34" charset="0"/>
                </a:rPr>
                <a:t>Pre-sales support</a:t>
              </a:r>
            </a:p>
            <a:p>
              <a:pPr marL="228600" lvl="1" indent="-114300">
                <a:spcBef>
                  <a:spcPts val="400"/>
                </a:spcBef>
                <a:buFontTx/>
                <a:buChar char="-"/>
                <a:defRPr/>
              </a:pPr>
              <a:r>
                <a:rPr lang="en-US" sz="1400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 pitchFamily="34" charset="0"/>
                  <a:cs typeface="Calibri" pitchFamily="34" charset="0"/>
                </a:rPr>
                <a:t>Enterprise Security planning services</a:t>
              </a:r>
            </a:p>
            <a:p>
              <a:pPr marL="228600" lvl="1" indent="-114300">
                <a:spcBef>
                  <a:spcPts val="400"/>
                </a:spcBef>
                <a:buFontTx/>
                <a:buChar char="-"/>
                <a:defRPr/>
              </a:pPr>
              <a:r>
                <a:rPr lang="en-US" sz="1400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 pitchFamily="34" charset="0"/>
                  <a:cs typeface="Calibri" pitchFamily="34" charset="0"/>
                </a:rPr>
                <a:t>Migration assistance for implementation</a:t>
              </a:r>
            </a:p>
          </p:txBody>
        </p:sp>
      </p:grp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3038475" y="1406525"/>
            <a:ext cx="2468563" cy="4479925"/>
            <a:chOff x="3037986" y="1786890"/>
            <a:chExt cx="2468880" cy="4480560"/>
          </a:xfrm>
        </p:grpSpPr>
        <p:grpSp>
          <p:nvGrpSpPr>
            <p:cNvPr id="4" name="Group 34"/>
            <p:cNvGrpSpPr>
              <a:grpSpLocks/>
            </p:cNvGrpSpPr>
            <p:nvPr/>
          </p:nvGrpSpPr>
          <p:grpSpPr bwMode="auto">
            <a:xfrm>
              <a:off x="3037986" y="1786890"/>
              <a:ext cx="2468880" cy="4480560"/>
              <a:chOff x="3037986" y="1786890"/>
              <a:chExt cx="2468880" cy="4480560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3037986" y="1786890"/>
                <a:ext cx="2468880" cy="4480560"/>
              </a:xfrm>
              <a:prstGeom prst="roundRect">
                <a:avLst>
                  <a:gd name="adj" fmla="val 3286"/>
                </a:avLst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43" name="Picture 42" descr="E:\pankaj\images\iStock_000004758492Medium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grayscl/>
                <a:lum bright="10000"/>
              </a:blip>
              <a:srcRect t="10914"/>
              <a:stretch>
                <a:fillRect/>
              </a:stretch>
            </p:blipFill>
            <p:spPr bwMode="auto">
              <a:xfrm>
                <a:off x="3129427" y="1871298"/>
                <a:ext cx="2286000" cy="13716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sp>
            <p:nvSpPr>
              <p:cNvPr id="44" name="Rectangle 43"/>
              <p:cNvSpPr/>
              <p:nvPr/>
            </p:nvSpPr>
            <p:spPr>
              <a:xfrm>
                <a:off x="3084030" y="3246010"/>
                <a:ext cx="2376792" cy="25149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FFFFFF"/>
                  </a:solidFill>
                  <a:latin typeface="Calibri" panose="020F0502020204030204" pitchFamily="34" charset="0"/>
                  <a:cs typeface="+mn-cs"/>
                </a:endParaRPr>
              </a:p>
            </p:txBody>
          </p:sp>
          <p:sp>
            <p:nvSpPr>
              <p:cNvPr id="45" name="Rectangle 7"/>
              <p:cNvSpPr txBox="1">
                <a:spLocks noChangeArrowheads="1"/>
              </p:cNvSpPr>
              <p:nvPr/>
            </p:nvSpPr>
            <p:spPr bwMode="auto">
              <a:xfrm>
                <a:off x="3130073" y="3338098"/>
                <a:ext cx="2203733" cy="1905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ts val="400"/>
                  </a:spcBef>
                  <a:buClr>
                    <a:srgbClr val="005E9E"/>
                  </a:buClr>
                  <a:defRPr/>
                </a:pPr>
                <a:r>
                  <a:rPr lang="en-US" b="1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itchFamily="34" charset="0"/>
                  </a:rPr>
                  <a:t>Training &amp; Certification</a:t>
                </a:r>
              </a:p>
              <a:p>
                <a:pPr marL="228600" lvl="1" indent="-114300">
                  <a:spcBef>
                    <a:spcPts val="400"/>
                  </a:spcBef>
                  <a:buFontTx/>
                  <a:buChar char="-"/>
                  <a:defRPr/>
                </a:pPr>
                <a:r>
                  <a:rPr lang="en-US" sz="1400" kern="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Calibri" pitchFamily="34" charset="0"/>
                    <a:cs typeface="Calibri" pitchFamily="34" charset="0"/>
                  </a:rPr>
                  <a:t>Equip IT Managers and security engineers to proficiently manage organization’s security</a:t>
                </a:r>
              </a:p>
            </p:txBody>
          </p:sp>
        </p:grpSp>
        <p:grpSp>
          <p:nvGrpSpPr>
            <p:cNvPr id="5" name="Group 39"/>
            <p:cNvGrpSpPr>
              <a:grpSpLocks/>
            </p:cNvGrpSpPr>
            <p:nvPr/>
          </p:nvGrpSpPr>
          <p:grpSpPr bwMode="auto">
            <a:xfrm>
              <a:off x="3352800" y="4953000"/>
              <a:ext cx="1828800" cy="1219200"/>
              <a:chOff x="3352800" y="4953000"/>
              <a:chExt cx="1905000" cy="1270000"/>
            </a:xfrm>
          </p:grpSpPr>
          <p:pic>
            <p:nvPicPr>
              <p:cNvPr id="39" name="Picture 13" descr="D:\PROJECT\CCNSP &amp; CCNSE\3 logo\3 logo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7198" t="17831" r="35985" b="16785"/>
              <a:stretch>
                <a:fillRect/>
              </a:stretch>
            </p:blipFill>
            <p:spPr bwMode="auto">
              <a:xfrm>
                <a:off x="3352800" y="4953000"/>
                <a:ext cx="1905000" cy="698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Picture 13" descr="D:\PROJECT\CCNSP &amp; CCNSE\3 logo\3 logo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64015" t="23776" r="7576" b="16785"/>
              <a:stretch>
                <a:fillRect/>
              </a:stretch>
            </p:blipFill>
            <p:spPr bwMode="auto">
              <a:xfrm>
                <a:off x="3848100" y="5588000"/>
                <a:ext cx="952500" cy="63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6" name="Group 45"/>
          <p:cNvGrpSpPr/>
          <p:nvPr/>
        </p:nvGrpSpPr>
        <p:grpSpPr>
          <a:xfrm>
            <a:off x="5684838" y="1406525"/>
            <a:ext cx="3306762" cy="4479925"/>
            <a:chOff x="5684838" y="1406525"/>
            <a:chExt cx="3306762" cy="4479925"/>
          </a:xfrm>
        </p:grpSpPr>
        <p:grpSp>
          <p:nvGrpSpPr>
            <p:cNvPr id="7" name="Group 35"/>
            <p:cNvGrpSpPr>
              <a:grpSpLocks/>
            </p:cNvGrpSpPr>
            <p:nvPr/>
          </p:nvGrpSpPr>
          <p:grpSpPr bwMode="auto">
            <a:xfrm>
              <a:off x="5684838" y="1406525"/>
              <a:ext cx="3306762" cy="4479925"/>
              <a:chOff x="5684472" y="1786890"/>
              <a:chExt cx="3307128" cy="448056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5684472" y="1786890"/>
                <a:ext cx="3200754" cy="4480560"/>
              </a:xfrm>
              <a:prstGeom prst="roundRect">
                <a:avLst>
                  <a:gd name="adj" fmla="val 3471"/>
                </a:avLst>
              </a:prstGeom>
              <a:solidFill>
                <a:srgbClr val="FFFFFF"/>
              </a:solidFill>
              <a:ln w="9525" cap="flat" cmpd="sng" algn="ctr">
                <a:noFill/>
                <a:prstDash val="soli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 dirty="0">
                  <a:solidFill>
                    <a:sysClr val="windowText" lastClr="000000"/>
                  </a:solidFill>
                  <a:latin typeface="Calibri" panose="020F0502020204030204" pitchFamily="34" charset="0"/>
                </a:endParaRPr>
              </a:p>
            </p:txBody>
          </p:sp>
          <p:pic>
            <p:nvPicPr>
              <p:cNvPr id="28" name="Picture 17" descr="E:\pankaj\images\iStock_000008560944XSmall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grayscl/>
                <a:lum bright="10000"/>
              </a:blip>
              <a:srcRect t="15218" b="16297"/>
              <a:stretch>
                <a:fillRect/>
              </a:stretch>
            </p:blipFill>
            <p:spPr bwMode="auto">
              <a:xfrm>
                <a:off x="5775912" y="1871298"/>
                <a:ext cx="3017520" cy="13716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5760680" y="3246010"/>
                <a:ext cx="3048337" cy="2514956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en-US" kern="0" dirty="0">
                  <a:solidFill>
                    <a:srgbClr val="FFFFFF"/>
                  </a:solidFill>
                  <a:latin typeface="Calibri" panose="020F0502020204030204" pitchFamily="34" charset="0"/>
                  <a:cs typeface="+mn-cs"/>
                </a:endParaRPr>
              </a:p>
            </p:txBody>
          </p:sp>
          <p:sp>
            <p:nvSpPr>
              <p:cNvPr id="30" name="Rectangle 7"/>
              <p:cNvSpPr txBox="1">
                <a:spLocks noChangeArrowheads="1"/>
              </p:cNvSpPr>
              <p:nvPr/>
            </p:nvSpPr>
            <p:spPr bwMode="auto">
              <a:xfrm>
                <a:off x="5776557" y="3338098"/>
                <a:ext cx="3215043" cy="1905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ts val="200"/>
                  </a:spcBef>
                  <a:buClr>
                    <a:srgbClr val="005E9E"/>
                  </a:buClr>
                  <a:defRPr/>
                </a:pPr>
                <a:r>
                  <a:rPr lang="en-US" b="1" kern="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itchFamily="34" charset="0"/>
                  </a:rPr>
                  <a:t>Post-sales support</a:t>
                </a:r>
              </a:p>
              <a:p>
                <a:pPr marL="228600" lvl="1" indent="-114300">
                  <a:spcBef>
                    <a:spcPts val="200"/>
                  </a:spcBef>
                  <a:buClr>
                    <a:srgbClr val="000000"/>
                  </a:buClr>
                  <a:buFontTx/>
                  <a:buChar char="-"/>
                  <a:defRPr/>
                </a:pPr>
                <a:r>
                  <a:rPr lang="en-US" sz="1400" kern="0" dirty="0" smtClean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Calibri" pitchFamily="34" charset="0"/>
                    <a:cs typeface="Calibri" pitchFamily="34" charset="0"/>
                  </a:rPr>
                  <a:t>World’s only network security vendor to have ISO 20000 certified (ITIL Compliance) Global </a:t>
                </a:r>
                <a:r>
                  <a:rPr lang="en-US" sz="1400" kern="0" dirty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Calibri" pitchFamily="34" charset="0"/>
                    <a:cs typeface="Calibri" pitchFamily="34" charset="0"/>
                  </a:rPr>
                  <a:t>Support</a:t>
                </a:r>
              </a:p>
              <a:p>
                <a:pPr marL="228600" lvl="1" indent="-114300">
                  <a:spcBef>
                    <a:spcPts val="200"/>
                  </a:spcBef>
                  <a:buClr>
                    <a:srgbClr val="000000"/>
                  </a:buClr>
                  <a:buFontTx/>
                  <a:buChar char="-"/>
                  <a:defRPr/>
                </a:pPr>
                <a:r>
                  <a:rPr lang="en-US" sz="1400" kern="0" dirty="0" smtClean="0">
                    <a:solidFill>
                      <a:srgbClr val="000000">
                        <a:lumMod val="75000"/>
                        <a:lumOff val="25000"/>
                      </a:srgbClr>
                    </a:solidFill>
                    <a:latin typeface="Calibri" pitchFamily="34" charset="0"/>
                    <a:cs typeface="Calibri" pitchFamily="34" charset="0"/>
                  </a:rPr>
                  <a:t>Multi-mode support through chat, phone, email</a:t>
                </a:r>
                <a:endParaRPr lang="en-US" sz="1400" kern="0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pic>
          <p:nvPicPr>
            <p:cNvPr id="6146" name="Picture 2" descr="C:\Documents and Settings\pankaj.chauhan\Desktop\ITIL_logo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652419" y="4489061"/>
              <a:ext cx="1371600" cy="1378340"/>
            </a:xfrm>
            <a:prstGeom prst="rect">
              <a:avLst/>
            </a:prstGeom>
            <a:noFill/>
          </p:spPr>
        </p:pic>
      </p:grp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04800" y="189394"/>
            <a:ext cx="70866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231775" indent="-231775" fontAlgn="auto">
              <a:spcBef>
                <a:spcPts val="0"/>
              </a:spcBef>
              <a:spcAft>
                <a:spcPts val="0"/>
              </a:spcAft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itchFamily="34" charset="0"/>
              </a:rPr>
              <a:t>Cyberoam - A complete </a:t>
            </a:r>
            <a:r>
              <a:rPr lang="en-US" sz="20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itchFamily="34" charset="0"/>
              </a:rPr>
              <a:t>Security solution </a:t>
            </a:r>
            <a:r>
              <a:rPr lang="en-US" sz="2000" b="1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cs typeface="Calibri" pitchFamily="34" charset="0"/>
              </a:rPr>
              <a:t>provider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ounded Rectangle 55"/>
          <p:cNvSpPr/>
          <p:nvPr/>
        </p:nvSpPr>
        <p:spPr bwMode="auto">
          <a:xfrm>
            <a:off x="195696" y="3763296"/>
            <a:ext cx="2700000" cy="619230"/>
          </a:xfrm>
          <a:prstGeom prst="roundRect">
            <a:avLst>
              <a:gd name="adj" fmla="val 6056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tIns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FFFFFF"/>
                </a:solidFill>
                <a:latin typeface="Calibri" panose="020F0502020204030204" pitchFamily="34" charset="0"/>
                <a:cs typeface="+mn-cs"/>
              </a:rPr>
              <a:t>Education</a:t>
            </a:r>
            <a:endParaRPr lang="en-US" sz="2000" b="1" kern="0" dirty="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57" name="Rounded Rectangle 56"/>
          <p:cNvSpPr/>
          <p:nvPr/>
        </p:nvSpPr>
        <p:spPr bwMode="auto">
          <a:xfrm>
            <a:off x="105696" y="4122900"/>
            <a:ext cx="2880000" cy="2412000"/>
          </a:xfrm>
          <a:prstGeom prst="roundRect">
            <a:avLst>
              <a:gd name="adj" fmla="val 3995"/>
            </a:avLst>
          </a:prstGeom>
          <a:solidFill>
            <a:sysClr val="window" lastClr="FFFFFF"/>
          </a:solidFill>
          <a:ln w="1905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53" name="Rounded Rectangle 52"/>
          <p:cNvSpPr/>
          <p:nvPr/>
        </p:nvSpPr>
        <p:spPr bwMode="auto">
          <a:xfrm>
            <a:off x="3194748" y="3763296"/>
            <a:ext cx="2700000" cy="619230"/>
          </a:xfrm>
          <a:prstGeom prst="roundRect">
            <a:avLst>
              <a:gd name="adj" fmla="val 6056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tIns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err="1" smtClean="0">
                <a:solidFill>
                  <a:srgbClr val="FFFFFF"/>
                </a:solidFill>
                <a:latin typeface="Calibri" panose="020F0502020204030204" pitchFamily="34" charset="0"/>
                <a:cs typeface="+mn-cs"/>
              </a:rPr>
              <a:t>Pharma</a:t>
            </a:r>
            <a:r>
              <a:rPr lang="en-US" b="1" kern="0" dirty="0" smtClean="0">
                <a:solidFill>
                  <a:srgbClr val="FFFFFF"/>
                </a:solidFill>
                <a:latin typeface="Calibri" panose="020F0502020204030204" pitchFamily="34" charset="0"/>
                <a:cs typeface="+mn-cs"/>
              </a:rPr>
              <a:t> &amp; Healthcare</a:t>
            </a:r>
            <a:endParaRPr lang="en-US" b="1" kern="0" dirty="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 bwMode="auto">
          <a:xfrm>
            <a:off x="3104748" y="4122900"/>
            <a:ext cx="2880000" cy="2412000"/>
          </a:xfrm>
          <a:prstGeom prst="roundRect">
            <a:avLst>
              <a:gd name="adj" fmla="val 3995"/>
            </a:avLst>
          </a:prstGeom>
          <a:solidFill>
            <a:sysClr val="window" lastClr="FFFFFF"/>
          </a:solidFill>
          <a:ln w="1905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50" name="Rounded Rectangle 49"/>
          <p:cNvSpPr/>
          <p:nvPr/>
        </p:nvSpPr>
        <p:spPr bwMode="auto">
          <a:xfrm>
            <a:off x="6201600" y="3733800"/>
            <a:ext cx="2700000" cy="619230"/>
          </a:xfrm>
          <a:prstGeom prst="roundRect">
            <a:avLst>
              <a:gd name="adj" fmla="val 6056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tIns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FFFFFF"/>
                </a:solidFill>
                <a:latin typeface="Calibri" panose="020F0502020204030204" pitchFamily="34" charset="0"/>
                <a:cs typeface="+mn-cs"/>
              </a:rPr>
              <a:t>Telecom &amp; ISP</a:t>
            </a:r>
            <a:endParaRPr lang="en-US" sz="2000" b="1" kern="0" dirty="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51" name="Rounded Rectangle 50"/>
          <p:cNvSpPr/>
          <p:nvPr/>
        </p:nvSpPr>
        <p:spPr bwMode="auto">
          <a:xfrm>
            <a:off x="6111600" y="4093404"/>
            <a:ext cx="2880000" cy="2412000"/>
          </a:xfrm>
          <a:prstGeom prst="roundRect">
            <a:avLst>
              <a:gd name="adj" fmla="val 3995"/>
            </a:avLst>
          </a:prstGeom>
          <a:solidFill>
            <a:sysClr val="window" lastClr="FFFFFF"/>
          </a:solidFill>
          <a:ln w="1905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 bwMode="auto">
          <a:xfrm>
            <a:off x="6201600" y="867696"/>
            <a:ext cx="2700000" cy="609600"/>
          </a:xfrm>
          <a:prstGeom prst="roundRect">
            <a:avLst>
              <a:gd name="adj" fmla="val 6056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tIns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FFFFFF"/>
                </a:solidFill>
                <a:latin typeface="Calibri" panose="020F0502020204030204" pitchFamily="34" charset="0"/>
                <a:cs typeface="+mn-cs"/>
              </a:rPr>
              <a:t>Government</a:t>
            </a:r>
            <a:endParaRPr lang="en-US" sz="2000" b="1" kern="0" dirty="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6111600" y="1221709"/>
            <a:ext cx="2880000" cy="2412000"/>
          </a:xfrm>
          <a:prstGeom prst="roundRect">
            <a:avLst>
              <a:gd name="adj" fmla="val 3995"/>
            </a:avLst>
          </a:prstGeom>
          <a:solidFill>
            <a:sysClr val="window" lastClr="FFFFFF"/>
          </a:solidFill>
          <a:ln w="1905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36" name="Rounded Rectangle 135"/>
          <p:cNvSpPr/>
          <p:nvPr/>
        </p:nvSpPr>
        <p:spPr bwMode="auto">
          <a:xfrm>
            <a:off x="196548" y="867696"/>
            <a:ext cx="2700000" cy="609600"/>
          </a:xfrm>
          <a:prstGeom prst="roundRect">
            <a:avLst>
              <a:gd name="adj" fmla="val 6056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tIns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FFFFFF"/>
                </a:solidFill>
                <a:latin typeface="Calibri" panose="020F0502020204030204" pitchFamily="34" charset="0"/>
                <a:cs typeface="+mn-cs"/>
              </a:rPr>
              <a:t>BFSI</a:t>
            </a:r>
            <a:endParaRPr lang="en-US" sz="2000" b="1" kern="0" dirty="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37" name="Rounded Rectangle 136"/>
          <p:cNvSpPr/>
          <p:nvPr/>
        </p:nvSpPr>
        <p:spPr bwMode="auto">
          <a:xfrm>
            <a:off x="106548" y="1219200"/>
            <a:ext cx="2880000" cy="2412000"/>
          </a:xfrm>
          <a:prstGeom prst="roundRect">
            <a:avLst>
              <a:gd name="adj" fmla="val 3995"/>
            </a:avLst>
          </a:prstGeom>
          <a:solidFill>
            <a:sysClr val="window" lastClr="FFFFFF"/>
          </a:solidFill>
          <a:ln w="1905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 bwMode="auto">
          <a:xfrm>
            <a:off x="3206448" y="867696"/>
            <a:ext cx="2700000" cy="609600"/>
          </a:xfrm>
          <a:prstGeom prst="roundRect">
            <a:avLst>
              <a:gd name="adj" fmla="val 6056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tIns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FFFFFF"/>
                </a:solidFill>
                <a:latin typeface="Calibri" panose="020F0502020204030204" pitchFamily="34" charset="0"/>
                <a:cs typeface="+mn-cs"/>
              </a:rPr>
              <a:t>Manufacturing</a:t>
            </a:r>
            <a:endParaRPr lang="en-US" sz="2000" b="1" kern="0" dirty="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 bwMode="auto">
          <a:xfrm>
            <a:off x="3116448" y="1221709"/>
            <a:ext cx="2880000" cy="2412000"/>
          </a:xfrm>
          <a:prstGeom prst="roundRect">
            <a:avLst>
              <a:gd name="adj" fmla="val 3995"/>
            </a:avLst>
          </a:prstGeom>
          <a:solidFill>
            <a:sysClr val="window" lastClr="FFFFFF"/>
          </a:solidFill>
          <a:ln w="1905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234923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lvl="0" indent="-231775" fontAlgn="auto">
              <a:spcBef>
                <a:spcPts val="0"/>
              </a:spcBef>
              <a:spcAft>
                <a:spcPts val="0"/>
              </a:spcAft>
              <a:buClr>
                <a:srgbClr val="2A427E"/>
              </a:buClr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Clientele Worldwide</a:t>
            </a:r>
          </a:p>
        </p:txBody>
      </p:sp>
      <p:pic>
        <p:nvPicPr>
          <p:cNvPr id="169" name="Picture 16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70" y="1240000"/>
            <a:ext cx="8772904" cy="5243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ounded Rectangle 125"/>
          <p:cNvSpPr/>
          <p:nvPr/>
        </p:nvSpPr>
        <p:spPr bwMode="auto">
          <a:xfrm>
            <a:off x="213756" y="864894"/>
            <a:ext cx="2700000" cy="609600"/>
          </a:xfrm>
          <a:prstGeom prst="roundRect">
            <a:avLst>
              <a:gd name="adj" fmla="val 6056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tIns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FFFFFF"/>
                </a:solidFill>
                <a:latin typeface="Calibri" panose="020F0502020204030204" pitchFamily="34" charset="0"/>
                <a:cs typeface="+mn-cs"/>
              </a:rPr>
              <a:t>Hotels</a:t>
            </a:r>
            <a:endParaRPr lang="en-US" sz="2000" b="1" kern="0" dirty="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127" name="Rounded Rectangle 126"/>
          <p:cNvSpPr/>
          <p:nvPr/>
        </p:nvSpPr>
        <p:spPr bwMode="auto">
          <a:xfrm>
            <a:off x="123756" y="1218907"/>
            <a:ext cx="2880000" cy="2412000"/>
          </a:xfrm>
          <a:prstGeom prst="roundRect">
            <a:avLst>
              <a:gd name="adj" fmla="val 3995"/>
            </a:avLst>
          </a:prstGeom>
          <a:solidFill>
            <a:sysClr val="window" lastClr="FFFFFF"/>
          </a:solidFill>
          <a:ln w="1905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 bwMode="auto">
          <a:xfrm>
            <a:off x="3214626" y="864894"/>
            <a:ext cx="2700000" cy="609600"/>
          </a:xfrm>
          <a:prstGeom prst="roundRect">
            <a:avLst>
              <a:gd name="adj" fmla="val 6056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tIns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FFFFFF"/>
                </a:solidFill>
                <a:latin typeface="Calibri" panose="020F0502020204030204" pitchFamily="34" charset="0"/>
                <a:cs typeface="+mn-cs"/>
              </a:rPr>
              <a:t>Retail &amp; Services</a:t>
            </a:r>
            <a:endParaRPr lang="en-US" sz="2000" b="1" kern="0" dirty="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 bwMode="auto">
          <a:xfrm>
            <a:off x="3124626" y="1218907"/>
            <a:ext cx="2880000" cy="2412000"/>
          </a:xfrm>
          <a:prstGeom prst="roundRect">
            <a:avLst>
              <a:gd name="adj" fmla="val 3995"/>
            </a:avLst>
          </a:prstGeom>
          <a:solidFill>
            <a:sysClr val="window" lastClr="FFFFFF"/>
          </a:solidFill>
          <a:ln w="1905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6" name="Rounded Rectangle 45"/>
          <p:cNvSpPr/>
          <p:nvPr/>
        </p:nvSpPr>
        <p:spPr bwMode="auto">
          <a:xfrm>
            <a:off x="199104" y="3763296"/>
            <a:ext cx="8746026" cy="619230"/>
          </a:xfrm>
          <a:prstGeom prst="roundRect">
            <a:avLst>
              <a:gd name="adj" fmla="val 6056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tIns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FFFFFF"/>
                </a:solidFill>
                <a:latin typeface="Calibri" panose="020F0502020204030204" pitchFamily="34" charset="0"/>
                <a:cs typeface="+mn-cs"/>
              </a:rPr>
              <a:t>Others</a:t>
            </a:r>
            <a:endParaRPr lang="en-US" sz="2000" b="1" kern="0" dirty="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 bwMode="auto">
          <a:xfrm>
            <a:off x="78660" y="4122900"/>
            <a:ext cx="8964000" cy="2412000"/>
          </a:xfrm>
          <a:prstGeom prst="roundRect">
            <a:avLst>
              <a:gd name="adj" fmla="val 3995"/>
            </a:avLst>
          </a:prstGeom>
          <a:solidFill>
            <a:sysClr val="window" lastClr="FFFFFF"/>
          </a:solidFill>
          <a:ln w="1905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 bwMode="auto">
          <a:xfrm>
            <a:off x="6215496" y="864894"/>
            <a:ext cx="2700000" cy="609600"/>
          </a:xfrm>
          <a:prstGeom prst="roundRect">
            <a:avLst>
              <a:gd name="adj" fmla="val 6056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tIns="0" anchor="t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solidFill>
                  <a:srgbClr val="FFFFFF"/>
                </a:solidFill>
                <a:latin typeface="Calibri" panose="020F0502020204030204" pitchFamily="34" charset="0"/>
                <a:cs typeface="+mn-cs"/>
              </a:rPr>
              <a:t>IT/BPO &amp; Media</a:t>
            </a:r>
            <a:endParaRPr lang="en-US" sz="2000" b="1" kern="0" dirty="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6125496" y="1218907"/>
            <a:ext cx="2880000" cy="2412000"/>
          </a:xfrm>
          <a:prstGeom prst="roundRect">
            <a:avLst>
              <a:gd name="adj" fmla="val 3995"/>
            </a:avLst>
          </a:prstGeom>
          <a:solidFill>
            <a:sysClr val="window" lastClr="FFFFFF"/>
          </a:solidFill>
          <a:ln w="1905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234923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lvl="0" indent="-231775" fontAlgn="auto">
              <a:spcBef>
                <a:spcPts val="0"/>
              </a:spcBef>
              <a:spcAft>
                <a:spcPts val="0"/>
              </a:spcAft>
              <a:buClr>
                <a:srgbClr val="2A427E"/>
              </a:buClr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Clientele Worldwide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956" y="1277850"/>
            <a:ext cx="8766808" cy="5218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Documents and Settings\pankaj.chauhan\Desktop\shadow0001.png"/>
          <p:cNvPicPr>
            <a:picLocks noChangeAspect="1" noChangeArrowheads="1"/>
          </p:cNvPicPr>
          <p:nvPr/>
        </p:nvPicPr>
        <p:blipFill>
          <a:blip r:embed="rId2" cstate="print"/>
          <a:srcRect l="30941" r="9172" b="41190"/>
          <a:stretch>
            <a:fillRect/>
          </a:stretch>
        </p:blipFill>
        <p:spPr bwMode="auto">
          <a:xfrm>
            <a:off x="0" y="3048000"/>
            <a:ext cx="9144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ounded Rectangle 10"/>
          <p:cNvSpPr/>
          <p:nvPr/>
        </p:nvSpPr>
        <p:spPr>
          <a:xfrm>
            <a:off x="457200" y="2072640"/>
            <a:ext cx="8229600" cy="2103120"/>
          </a:xfrm>
          <a:prstGeom prst="roundRect">
            <a:avLst>
              <a:gd name="adj" fmla="val 6396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115888"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smtClean="0">
                <a:solidFill>
                  <a:srgbClr val="FFFFFF"/>
                </a:solidFill>
                <a:latin typeface="Calibri" panose="020F0502020204030204" pitchFamily="34" charset="0"/>
                <a:cs typeface="+mn-cs"/>
              </a:rPr>
              <a:t>Link: </a:t>
            </a:r>
          </a:p>
          <a:p>
            <a:pPr marL="115888"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FFFFFF"/>
                </a:solidFill>
                <a:latin typeface="Calibri" panose="020F0502020204030204" pitchFamily="34" charset="0"/>
                <a:cs typeface="+mn-cs"/>
              </a:rPr>
              <a:t>http://demo.cyberoam.com</a:t>
            </a:r>
          </a:p>
          <a:p>
            <a:pPr marL="115888"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kern="0" dirty="0" smtClean="0">
              <a:solidFill>
                <a:srgbClr val="FFFFFF"/>
              </a:solidFill>
              <a:latin typeface="Calibri" panose="020F0502020204030204" pitchFamily="34" charset="0"/>
              <a:cs typeface="+mn-cs"/>
            </a:endParaRPr>
          </a:p>
          <a:p>
            <a:pPr marL="115888"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 smtClean="0">
                <a:solidFill>
                  <a:srgbClr val="FFFFFF"/>
                </a:solidFill>
                <a:latin typeface="Calibri" panose="020F0502020204030204" pitchFamily="34" charset="0"/>
                <a:cs typeface="+mn-cs"/>
              </a:rPr>
              <a:t>Credentials: </a:t>
            </a:r>
          </a:p>
          <a:p>
            <a:pPr marL="115888"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FFFFFF"/>
                </a:solidFill>
                <a:latin typeface="Calibri" panose="020F0502020204030204" pitchFamily="34" charset="0"/>
                <a:cs typeface="+mn-cs"/>
              </a:rPr>
              <a:t>guest /guest</a:t>
            </a: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244579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indent="-231775"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Cyberoam Live Demo</a:t>
            </a:r>
            <a:endParaRPr lang="en-US" sz="2000" b="1" dirty="0">
              <a:solidFill>
                <a:srgbClr val="474747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40080" y="4343400"/>
            <a:ext cx="2560320" cy="533400"/>
          </a:xfrm>
          <a:prstGeom prst="round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Calibri" panose="020F0502020204030204" pitchFamily="34" charset="0"/>
                <a:cs typeface="+mn-cs"/>
              </a:rPr>
              <a:t>Get a 30 day FREE Evaluation of Cyberoam Virtual appliance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85000"/>
                  <a:lumOff val="15000"/>
                </a:sysClr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665402"/>
            <a:ext cx="4493141" cy="3212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77240"/>
            <a:ext cx="9144000" cy="6080760"/>
          </a:xfrm>
          <a:prstGeom prst="rect">
            <a:avLst/>
          </a:prstGeom>
          <a:gradFill flip="none" rotWithShape="1">
            <a:gsLst>
              <a:gs pos="34000">
                <a:srgbClr val="304049"/>
              </a:gs>
              <a:gs pos="75000">
                <a:srgbClr val="5A6F7B"/>
              </a:gs>
              <a:gs pos="100000">
                <a:srgbClr val="677C8A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166110"/>
            <a:ext cx="9144000" cy="1143000"/>
          </a:xfrm>
          <a:prstGeom prst="rect">
            <a:avLst/>
          </a:prstGeom>
          <a:gradFill>
            <a:gsLst>
              <a:gs pos="0">
                <a:srgbClr val="F49A08"/>
              </a:gs>
              <a:gs pos="44000">
                <a:srgbClr val="FFD100"/>
              </a:gs>
              <a:gs pos="40000">
                <a:srgbClr val="FFBD00"/>
              </a:gs>
              <a:gs pos="100000">
                <a:srgbClr val="FFE50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3650" name="Rectangle 2"/>
          <p:cNvSpPr>
            <a:spLocks noChangeArrowheads="1"/>
          </p:cNvSpPr>
          <p:nvPr/>
        </p:nvSpPr>
        <p:spPr bwMode="auto">
          <a:xfrm>
            <a:off x="228600" y="3218824"/>
            <a:ext cx="7010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500" b="1" dirty="0">
                <a:solidFill>
                  <a:srgbClr val="00467F"/>
                </a:solidFill>
                <a:latin typeface="Calibri" panose="020F0502020204030204" pitchFamily="34" charset="0"/>
              </a:rPr>
              <a:t>Thank</a:t>
            </a:r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500" b="1" dirty="0" smtClean="0">
                <a:solidFill>
                  <a:srgbClr val="00467F"/>
                </a:solidFill>
                <a:latin typeface="Calibri" panose="020F0502020204030204" pitchFamily="34" charset="0"/>
              </a:rPr>
              <a:t>you</a:t>
            </a:r>
          </a:p>
          <a:p>
            <a:endParaRPr lang="en-US" sz="300" b="1" dirty="0" smtClean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r>
              <a:rPr lang="en-US" sz="22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Call us on +91 120 6498887 or Email: sales@itmonteur.net </a:t>
            </a:r>
            <a:endParaRPr lang="en-US" sz="2200" b="1" dirty="0">
              <a:solidFill>
                <a:schemeClr val="tx2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6477000" y="4594860"/>
            <a:ext cx="3124200" cy="2263140"/>
          </a:xfrm>
          <a:custGeom>
            <a:avLst/>
            <a:gdLst>
              <a:gd name="connsiteX0" fmla="*/ 1485900 w 3124200"/>
              <a:gd name="connsiteY0" fmla="*/ 0 h 2263140"/>
              <a:gd name="connsiteX1" fmla="*/ 3124200 w 3124200"/>
              <a:gd name="connsiteY1" fmla="*/ 1638300 h 2263140"/>
              <a:gd name="connsiteX2" fmla="*/ 3050545 w 3124200"/>
              <a:gd name="connsiteY2" fmla="*/ 2125481 h 2263140"/>
              <a:gd name="connsiteX3" fmla="*/ 3000161 w 3124200"/>
              <a:gd name="connsiteY3" fmla="*/ 2263140 h 2263140"/>
              <a:gd name="connsiteX4" fmla="*/ 0 w 3124200"/>
              <a:gd name="connsiteY4" fmla="*/ 2263140 h 2263140"/>
              <a:gd name="connsiteX5" fmla="*/ 0 w 3124200"/>
              <a:gd name="connsiteY5" fmla="*/ 951497 h 2263140"/>
              <a:gd name="connsiteX6" fmla="*/ 45334 w 3124200"/>
              <a:gd name="connsiteY6" fmla="*/ 857389 h 2263140"/>
              <a:gd name="connsiteX7" fmla="*/ 1485900 w 3124200"/>
              <a:gd name="connsiteY7" fmla="*/ 0 h 2263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24200" h="2263140">
                <a:moveTo>
                  <a:pt x="1485900" y="0"/>
                </a:moveTo>
                <a:cubicBezTo>
                  <a:pt x="2390708" y="0"/>
                  <a:pt x="3124200" y="733492"/>
                  <a:pt x="3124200" y="1638300"/>
                </a:cubicBezTo>
                <a:cubicBezTo>
                  <a:pt x="3124200" y="1807952"/>
                  <a:pt x="3098413" y="1971580"/>
                  <a:pt x="3050545" y="2125481"/>
                </a:cubicBezTo>
                <a:lnTo>
                  <a:pt x="3000161" y="2263140"/>
                </a:lnTo>
                <a:lnTo>
                  <a:pt x="0" y="2263140"/>
                </a:lnTo>
                <a:lnTo>
                  <a:pt x="0" y="951497"/>
                </a:lnTo>
                <a:lnTo>
                  <a:pt x="45334" y="857389"/>
                </a:lnTo>
                <a:cubicBezTo>
                  <a:pt x="322763" y="346690"/>
                  <a:pt x="863845" y="0"/>
                  <a:pt x="1485900" y="0"/>
                </a:cubicBezTo>
                <a:close/>
              </a:path>
            </a:pathLst>
          </a:custGeom>
          <a:gradFill flip="none" rotWithShape="1">
            <a:gsLst>
              <a:gs pos="2000">
                <a:srgbClr val="3B9BCC"/>
              </a:gs>
              <a:gs pos="72000">
                <a:srgbClr val="314149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3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65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402469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indent="-231775" fontAlgn="auto">
              <a:spcBef>
                <a:spcPts val="0"/>
              </a:spcBef>
              <a:spcAft>
                <a:spcPts val="0"/>
              </a:spcAft>
              <a:buClr>
                <a:srgbClr val="2A427E"/>
              </a:buClr>
              <a:defRPr/>
            </a:pPr>
            <a:r>
              <a:rPr lang="en-US" sz="2000" b="1" dirty="0" err="1" smtClean="0">
                <a:solidFill>
                  <a:srgbClr val="474747"/>
                </a:solidFill>
                <a:latin typeface="Calibri" panose="020F0502020204030204" pitchFamily="34" charset="0"/>
              </a:rPr>
              <a:t>Cyberoam</a:t>
            </a: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 Next-Generation Security</a:t>
            </a:r>
            <a:endParaRPr lang="en-US" sz="2000" b="1" dirty="0">
              <a:solidFill>
                <a:srgbClr val="474747"/>
              </a:solidFill>
              <a:latin typeface="Calibri" panose="020F0502020204030204" pitchFamily="34" charset="0"/>
            </a:endParaRPr>
          </a:p>
        </p:txBody>
      </p:sp>
      <p:pic>
        <p:nvPicPr>
          <p:cNvPr id="63" name="Picture 2" descr="E:\pankaj\row_material\LI4FFEDA2BA779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794658"/>
            <a:ext cx="9144000" cy="5758542"/>
          </a:xfrm>
          <a:prstGeom prst="rect">
            <a:avLst/>
          </a:prstGeom>
          <a:noFill/>
        </p:spPr>
      </p:pic>
      <p:sp>
        <p:nvSpPr>
          <p:cNvPr id="74" name="Rounded Rectangle 73"/>
          <p:cNvSpPr/>
          <p:nvPr/>
        </p:nvSpPr>
        <p:spPr>
          <a:xfrm>
            <a:off x="457200" y="1356360"/>
            <a:ext cx="8229600" cy="4663440"/>
          </a:xfrm>
          <a:prstGeom prst="roundRect">
            <a:avLst>
              <a:gd name="adj" fmla="val 3799"/>
            </a:avLst>
          </a:prstGeom>
          <a:solidFill>
            <a:srgbClr val="FFFFFF">
              <a:alpha val="29020"/>
            </a:srgbClr>
          </a:solidFill>
          <a:ln>
            <a:solidFill>
              <a:srgbClr val="FA82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533400" y="1718310"/>
            <a:ext cx="8077200" cy="2377440"/>
          </a:xfrm>
          <a:prstGeom prst="roundRect">
            <a:avLst>
              <a:gd name="adj" fmla="val 3799"/>
            </a:avLst>
          </a:prstGeom>
          <a:solidFill>
            <a:srgbClr val="FFFFFF">
              <a:alpha val="29020"/>
            </a:srgb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3337560" y="1809750"/>
            <a:ext cx="2468880" cy="36576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38100" cap="flat" cmpd="sng" algn="ctr">
            <a:noFill/>
            <a:prstDash val="solid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ysClr val="window" lastClr="FFFFFF"/>
                </a:solidFill>
                <a:latin typeface="Calibri" panose="020F0502020204030204" pitchFamily="34" charset="0"/>
              </a:rPr>
              <a:t>Core NGFW Features</a:t>
            </a:r>
          </a:p>
        </p:txBody>
      </p:sp>
      <p:grpSp>
        <p:nvGrpSpPr>
          <p:cNvPr id="2" name="Group 76"/>
          <p:cNvGrpSpPr/>
          <p:nvPr/>
        </p:nvGrpSpPr>
        <p:grpSpPr>
          <a:xfrm>
            <a:off x="609600" y="2309676"/>
            <a:ext cx="7924800" cy="1616529"/>
            <a:chOff x="609600" y="1934391"/>
            <a:chExt cx="7924800" cy="1616529"/>
          </a:xfrm>
        </p:grpSpPr>
        <p:sp>
          <p:nvSpPr>
            <p:cNvPr id="78" name="Rounded Rectangle 77"/>
            <p:cNvSpPr/>
            <p:nvPr/>
          </p:nvSpPr>
          <p:spPr>
            <a:xfrm>
              <a:off x="609600" y="1934391"/>
              <a:ext cx="1188720" cy="731520"/>
            </a:xfrm>
            <a:prstGeom prst="roundRect">
              <a:avLst>
                <a:gd name="adj" fmla="val 20238"/>
              </a:avLst>
            </a:prstGeom>
            <a:ln w="19050">
              <a:solidFill>
                <a:srgbClr val="0070C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 panose="020F0502020204030204" pitchFamily="34" charset="0"/>
                </a:rPr>
                <a:t>Layer-8 Security</a:t>
              </a:r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1901952" y="1934391"/>
              <a:ext cx="1188720" cy="731520"/>
            </a:xfrm>
            <a:prstGeom prst="roundRect">
              <a:avLst>
                <a:gd name="adj" fmla="val 20238"/>
              </a:avLst>
            </a:prstGeom>
            <a:ln w="19050">
              <a:solidFill>
                <a:srgbClr val="0070C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 panose="020F0502020204030204" pitchFamily="34" charset="0"/>
                </a:rPr>
                <a:t>Firewall</a:t>
              </a:r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3194304" y="1934391"/>
              <a:ext cx="1554480" cy="731520"/>
            </a:xfrm>
            <a:prstGeom prst="roundRect">
              <a:avLst>
                <a:gd name="adj" fmla="val 20238"/>
              </a:avLst>
            </a:prstGeom>
            <a:ln w="19050">
              <a:solidFill>
                <a:srgbClr val="0070C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 panose="020F0502020204030204" pitchFamily="34" charset="0"/>
                </a:rPr>
                <a:t>Application Filtering</a:t>
              </a:r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6705600" y="1934391"/>
              <a:ext cx="1828800" cy="731520"/>
            </a:xfrm>
            <a:prstGeom prst="roundRect">
              <a:avLst>
                <a:gd name="adj" fmla="val 20238"/>
              </a:avLst>
            </a:prstGeom>
            <a:ln w="19050">
              <a:solidFill>
                <a:srgbClr val="0070C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 panose="020F0502020204030204" pitchFamily="34" charset="0"/>
                </a:rPr>
                <a:t>Web &amp; Content Filtering</a:t>
              </a:r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4852416" y="1934391"/>
              <a:ext cx="822960" cy="731520"/>
            </a:xfrm>
            <a:prstGeom prst="roundRect">
              <a:avLst>
                <a:gd name="adj" fmla="val 20238"/>
              </a:avLst>
            </a:prstGeom>
            <a:ln w="19050">
              <a:solidFill>
                <a:srgbClr val="0070C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 panose="020F0502020204030204" pitchFamily="34" charset="0"/>
                </a:rPr>
                <a:t>IPS</a:t>
              </a:r>
            </a:p>
          </p:txBody>
        </p:sp>
        <p:sp>
          <p:nvSpPr>
            <p:cNvPr id="83" name="Rounded Rectangle 82"/>
            <p:cNvSpPr/>
            <p:nvPr/>
          </p:nvSpPr>
          <p:spPr>
            <a:xfrm>
              <a:off x="5779008" y="1934391"/>
              <a:ext cx="822960" cy="731520"/>
            </a:xfrm>
            <a:prstGeom prst="roundRect">
              <a:avLst>
                <a:gd name="adj" fmla="val 20238"/>
              </a:avLst>
            </a:prstGeom>
            <a:ln w="19050">
              <a:solidFill>
                <a:srgbClr val="0070C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 panose="020F0502020204030204" pitchFamily="34" charset="0"/>
                </a:rPr>
                <a:t>VPN</a:t>
              </a: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1752600" y="2819400"/>
              <a:ext cx="1981200" cy="731520"/>
            </a:xfrm>
            <a:prstGeom prst="roundRect">
              <a:avLst>
                <a:gd name="adj" fmla="val 20238"/>
              </a:avLst>
            </a:prstGeom>
            <a:ln w="19050">
              <a:solidFill>
                <a:srgbClr val="0070C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 panose="020F0502020204030204" pitchFamily="34" charset="0"/>
                </a:rPr>
                <a:t>Bandwidth Management/</a:t>
              </a:r>
              <a:r>
                <a:rPr lang="en-US" sz="1600" b="1" kern="0" dirty="0" err="1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 panose="020F0502020204030204" pitchFamily="34" charset="0"/>
                </a:rPr>
                <a:t>QoS</a:t>
              </a:r>
              <a:endParaRPr lang="en-US" sz="1600" b="1" kern="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Rounded Rectangle 84"/>
            <p:cNvSpPr/>
            <p:nvPr/>
          </p:nvSpPr>
          <p:spPr>
            <a:xfrm>
              <a:off x="3848100" y="2819400"/>
              <a:ext cx="1463040" cy="731520"/>
            </a:xfrm>
            <a:prstGeom prst="roundRect">
              <a:avLst>
                <a:gd name="adj" fmla="val 20238"/>
              </a:avLst>
            </a:prstGeom>
            <a:ln w="19050">
              <a:solidFill>
                <a:srgbClr val="0070C0"/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 panose="020F0502020204030204" pitchFamily="34" charset="0"/>
                </a:rPr>
                <a:t>On-appliance reporting</a:t>
              </a:r>
            </a:p>
          </p:txBody>
        </p:sp>
      </p:grpSp>
      <p:grpSp>
        <p:nvGrpSpPr>
          <p:cNvPr id="3" name="Group 24"/>
          <p:cNvGrpSpPr/>
          <p:nvPr/>
        </p:nvGrpSpPr>
        <p:grpSpPr>
          <a:xfrm>
            <a:off x="2209800" y="4267200"/>
            <a:ext cx="4966855" cy="1569720"/>
            <a:chOff x="2209800" y="4267200"/>
            <a:chExt cx="4966855" cy="1569720"/>
          </a:xfrm>
        </p:grpSpPr>
        <p:sp>
          <p:nvSpPr>
            <p:cNvPr id="87" name="Rounded Rectangle 86"/>
            <p:cNvSpPr/>
            <p:nvPr/>
          </p:nvSpPr>
          <p:spPr>
            <a:xfrm>
              <a:off x="2248929" y="4267200"/>
              <a:ext cx="2133600" cy="731520"/>
            </a:xfrm>
            <a:prstGeom prst="roundRect">
              <a:avLst>
                <a:gd name="adj" fmla="val 20238"/>
              </a:avLst>
            </a:prstGeom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 panose="020F0502020204030204" pitchFamily="34" charset="0"/>
                </a:rPr>
                <a:t>Gateway Anti-Virus</a:t>
              </a:r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4572000" y="4267200"/>
              <a:ext cx="2103120" cy="731520"/>
            </a:xfrm>
            <a:prstGeom prst="roundRect">
              <a:avLst>
                <a:gd name="adj" fmla="val 20238"/>
              </a:avLst>
            </a:prstGeom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 panose="020F0502020204030204" pitchFamily="34" charset="0"/>
                </a:rPr>
                <a:t>Gateway Anti-Spam (Inbound/outbound)</a:t>
              </a:r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4114800" y="5105400"/>
              <a:ext cx="1188720" cy="731520"/>
            </a:xfrm>
            <a:prstGeom prst="roundRect">
              <a:avLst>
                <a:gd name="adj" fmla="val 20238"/>
              </a:avLst>
            </a:prstGeom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 panose="020F0502020204030204" pitchFamily="34" charset="0"/>
                </a:rPr>
                <a:t>Wireless Security</a:t>
              </a:r>
            </a:p>
          </p:txBody>
        </p:sp>
        <p:sp>
          <p:nvSpPr>
            <p:cNvPr id="90" name="Rounded Rectangle 89"/>
            <p:cNvSpPr/>
            <p:nvPr/>
          </p:nvSpPr>
          <p:spPr>
            <a:xfrm>
              <a:off x="2209800" y="5105400"/>
              <a:ext cx="1737360" cy="731520"/>
            </a:xfrm>
            <a:prstGeom prst="roundRect">
              <a:avLst>
                <a:gd name="adj" fmla="val 20238"/>
              </a:avLst>
            </a:prstGeom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 panose="020F0502020204030204" pitchFamily="34" charset="0"/>
                </a:rPr>
                <a:t>Web Application Firewall</a:t>
              </a:r>
            </a:p>
          </p:txBody>
        </p:sp>
        <p:sp>
          <p:nvSpPr>
            <p:cNvPr id="93" name="Rounded Rectangle 92"/>
            <p:cNvSpPr/>
            <p:nvPr/>
          </p:nvSpPr>
          <p:spPr>
            <a:xfrm>
              <a:off x="5486400" y="5105400"/>
              <a:ext cx="1690255" cy="731520"/>
            </a:xfrm>
            <a:prstGeom prst="roundRect">
              <a:avLst>
                <a:gd name="adj" fmla="val 20238"/>
              </a:avLst>
            </a:prstGeom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kern="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 panose="020F0502020204030204" pitchFamily="34" charset="0"/>
                </a:rPr>
                <a:t>Support for 3G/4G/</a:t>
              </a:r>
              <a:r>
                <a:rPr lang="en-US" sz="1600" b="1" kern="0" dirty="0" err="1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 panose="020F0502020204030204" pitchFamily="34" charset="0"/>
                </a:rPr>
                <a:t>WiMAX</a:t>
              </a:r>
              <a:endParaRPr lang="en-US" sz="1600" b="1" kern="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94" name="Rounded Rectangle 93"/>
          <p:cNvSpPr/>
          <p:nvPr/>
        </p:nvSpPr>
        <p:spPr>
          <a:xfrm>
            <a:off x="3063240" y="1127760"/>
            <a:ext cx="3017520" cy="4572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smtClean="0">
                <a:solidFill>
                  <a:sysClr val="window" lastClr="FFFFFF"/>
                </a:solidFill>
                <a:latin typeface="Calibri" panose="020F0502020204030204" pitchFamily="34" charset="0"/>
              </a:rPr>
              <a:t>UTM Features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410200" y="3200400"/>
            <a:ext cx="1463040" cy="731520"/>
          </a:xfrm>
          <a:prstGeom prst="roundRect">
            <a:avLst>
              <a:gd name="adj" fmla="val 20238"/>
            </a:avLst>
          </a:prstGeom>
          <a:ln w="19050">
            <a:solidFill>
              <a:srgbClr val="0070C0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</a:rPr>
              <a:t>IPv6 Support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995160" y="3200400"/>
            <a:ext cx="1463040" cy="731520"/>
          </a:xfrm>
          <a:prstGeom prst="roundRect">
            <a:avLst>
              <a:gd name="adj" fmla="val 20238"/>
            </a:avLst>
          </a:prstGeom>
          <a:ln w="19050">
            <a:solidFill>
              <a:srgbClr val="0070C0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smtClean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</a:rPr>
              <a:t>Multi-link Management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  <p:bldP spid="94" grpId="0" animBg="1"/>
      <p:bldP spid="26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:\Documents and Settings\pankaj.chauhan\Desktop\shadow0001.png"/>
          <p:cNvPicPr>
            <a:picLocks noChangeAspect="1" noChangeArrowheads="1"/>
          </p:cNvPicPr>
          <p:nvPr/>
        </p:nvPicPr>
        <p:blipFill>
          <a:blip r:embed="rId2" cstate="print"/>
          <a:srcRect l="30941" r="9172" b="41190"/>
          <a:stretch>
            <a:fillRect/>
          </a:stretch>
        </p:blipFill>
        <p:spPr bwMode="auto">
          <a:xfrm>
            <a:off x="0" y="4038600"/>
            <a:ext cx="9144000" cy="342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" name="Group 40"/>
          <p:cNvGrpSpPr/>
          <p:nvPr/>
        </p:nvGrpSpPr>
        <p:grpSpPr>
          <a:xfrm>
            <a:off x="975360" y="1742655"/>
            <a:ext cx="3657600" cy="2753145"/>
            <a:chOff x="975360" y="1369695"/>
            <a:chExt cx="3657600" cy="2753145"/>
          </a:xfrm>
        </p:grpSpPr>
        <p:sp>
          <p:nvSpPr>
            <p:cNvPr id="13" name="Rectangle 12"/>
            <p:cNvSpPr/>
            <p:nvPr/>
          </p:nvSpPr>
          <p:spPr>
            <a:xfrm>
              <a:off x="975360" y="1386840"/>
              <a:ext cx="3657600" cy="2736000"/>
            </a:xfrm>
            <a:prstGeom prst="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reflection blurRad="6350" stA="52000" endA="300" endPos="35000" dir="5400000" sy="-100000" algn="bl" rotWithShape="0"/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kern="0" smtClea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51560" y="1603992"/>
              <a:ext cx="3444240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kern="0" dirty="0" smtClean="0">
                  <a:solidFill>
                    <a:sysClr val="window" lastClr="FFFFFF"/>
                  </a:solidFill>
                  <a:latin typeface="Calibri" panose="020F0502020204030204" pitchFamily="34" charset="0"/>
                  <a:cs typeface="Arial" pitchFamily="34" charset="0"/>
                </a:rPr>
                <a:t>Powerful Hardware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b="1" kern="0" dirty="0" smtClean="0">
                <a:solidFill>
                  <a:sysClr val="window" lastClr="FFFFFF"/>
                </a:solidFill>
                <a:latin typeface="Calibri" panose="020F0502020204030204" pitchFamily="34" charset="0"/>
                <a:cs typeface="Arial" pitchFamily="34" charset="0"/>
              </a:endParaRPr>
            </a:p>
            <a:p>
              <a:pPr marL="171450" indent="-152400" fontAlgn="auto">
                <a:spcBef>
                  <a:spcPct val="30000"/>
                </a:spcBef>
                <a:spcAft>
                  <a:spcPts val="600"/>
                </a:spcAft>
                <a:buClr>
                  <a:sysClr val="window" lastClr="FFFFFF"/>
                </a:buClr>
                <a:buFont typeface="Wingdings" pitchFamily="2" charset="2"/>
                <a:buChar char="§"/>
              </a:pPr>
              <a:r>
                <a:rPr lang="en-US" sz="1500" kern="0" dirty="0" err="1" smtClean="0">
                  <a:solidFill>
                    <a:sysClr val="window" lastClr="FFFFFF"/>
                  </a:solidFill>
                  <a:latin typeface="Calibri" panose="020F0502020204030204" pitchFamily="34" charset="0"/>
                  <a:cs typeface="Arial" pitchFamily="34" charset="0"/>
                </a:rPr>
                <a:t>Multicore</a:t>
              </a:r>
              <a:r>
                <a:rPr lang="en-US" sz="1500" kern="0" dirty="0" smtClean="0">
                  <a:solidFill>
                    <a:sysClr val="window" lastClr="FFFFFF"/>
                  </a:solidFill>
                  <a:latin typeface="Calibri" panose="020F0502020204030204" pitchFamily="34" charset="0"/>
                  <a:cs typeface="Arial" pitchFamily="34" charset="0"/>
                </a:rPr>
                <a:t> Gigahertz processors for </a:t>
              </a:r>
              <a:r>
                <a:rPr lang="en-US" sz="1500" kern="0" dirty="0" err="1" smtClean="0">
                  <a:solidFill>
                    <a:sysClr val="window" lastClr="FFFFFF"/>
                  </a:solidFill>
                  <a:latin typeface="Calibri" panose="020F0502020204030204" pitchFamily="34" charset="0"/>
                  <a:cs typeface="Arial" pitchFamily="34" charset="0"/>
                </a:rPr>
                <a:t>Nano</a:t>
              </a:r>
              <a:r>
                <a:rPr lang="en-US" sz="1500" kern="0" dirty="0" smtClean="0">
                  <a:solidFill>
                    <a:sysClr val="window" lastClr="FFFFFF"/>
                  </a:solidFill>
                  <a:latin typeface="Calibri" panose="020F0502020204030204" pitchFamily="34" charset="0"/>
                  <a:cs typeface="Arial" pitchFamily="34" charset="0"/>
                </a:rPr>
                <a:t> second security processing</a:t>
              </a:r>
            </a:p>
            <a:p>
              <a:pPr marL="171450" indent="-152400" fontAlgn="auto">
                <a:spcBef>
                  <a:spcPct val="30000"/>
                </a:spcBef>
                <a:spcAft>
                  <a:spcPts val="600"/>
                </a:spcAft>
                <a:buClr>
                  <a:sysClr val="window" lastClr="FFFFFF"/>
                </a:buClr>
                <a:buFont typeface="Wingdings" pitchFamily="2" charset="2"/>
                <a:buChar char="§"/>
              </a:pPr>
              <a:r>
                <a:rPr lang="en-US" sz="1500" kern="0" dirty="0" smtClean="0">
                  <a:solidFill>
                    <a:sysClr val="window" lastClr="FFFFFF"/>
                  </a:solidFill>
                  <a:latin typeface="Calibri" panose="020F0502020204030204" pitchFamily="34" charset="0"/>
                  <a:cs typeface="Arial" pitchFamily="34" charset="0"/>
                </a:rPr>
                <a:t>Gigabit Ports to integrate with Gigabit network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75360" y="1369695"/>
              <a:ext cx="3657600" cy="4572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kern="0" smtClea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264687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lvl="0" indent="-231775" fontAlgn="auto">
              <a:spcBef>
                <a:spcPts val="0"/>
              </a:spcBef>
              <a:spcAft>
                <a:spcPts val="0"/>
              </a:spcAft>
              <a:buClr>
                <a:srgbClr val="2A427E"/>
              </a:buClr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Cyberoam Architecture</a:t>
            </a:r>
            <a:endParaRPr lang="en-US" sz="2000" b="1" dirty="0">
              <a:solidFill>
                <a:srgbClr val="474747"/>
              </a:solidFill>
              <a:latin typeface="Calibri" panose="020F0502020204030204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4922520" y="1742655"/>
            <a:ext cx="2926080" cy="2753145"/>
            <a:chOff x="4922520" y="1369695"/>
            <a:chExt cx="2926080" cy="2753145"/>
          </a:xfrm>
        </p:grpSpPr>
        <p:sp>
          <p:nvSpPr>
            <p:cNvPr id="37" name="Rectangle 36"/>
            <p:cNvSpPr/>
            <p:nvPr/>
          </p:nvSpPr>
          <p:spPr>
            <a:xfrm>
              <a:off x="4922520" y="1386840"/>
              <a:ext cx="2926080" cy="2736000"/>
            </a:xfrm>
            <a:prstGeom prst="rect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reflection blurRad="6350" stA="52000" endA="300" endPos="35000" dir="5400000" sy="-100000" algn="bl" rotWithShape="0"/>
            </a:effectLst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kern="0" smtClea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050790" y="1603992"/>
              <a:ext cx="2669540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b="1" kern="0" dirty="0" smtClean="0">
                  <a:solidFill>
                    <a:sysClr val="window" lastClr="FFFFFF"/>
                  </a:solidFill>
                  <a:latin typeface="Calibri" panose="020F0502020204030204" pitchFamily="34" charset="0"/>
                  <a:cs typeface="Arial" pitchFamily="34" charset="0"/>
                </a:rPr>
                <a:t>Intelligent Firmware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b="1" kern="0" dirty="0" smtClean="0">
                <a:solidFill>
                  <a:sysClr val="window" lastClr="FFFFFF"/>
                </a:solidFill>
                <a:latin typeface="Calibri" panose="020F0502020204030204" pitchFamily="34" charset="0"/>
                <a:cs typeface="Arial" pitchFamily="34" charset="0"/>
              </a:endParaRPr>
            </a:p>
            <a:p>
              <a:pPr marL="171450" marR="0" lvl="0" indent="-152400" defTabSz="914400" eaLnBrk="1" fontAlgn="auto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ts val="600"/>
                </a:spcAft>
                <a:buClr>
                  <a:sysClr val="window" lastClr="FFFFFF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lang="en-US" sz="1500" kern="0" dirty="0" smtClean="0">
                  <a:solidFill>
                    <a:sysClr val="window" lastClr="FFFFFF"/>
                  </a:solidFill>
                  <a:latin typeface="Calibri" panose="020F0502020204030204" pitchFamily="34" charset="0"/>
                  <a:cs typeface="Arial" pitchFamily="34" charset="0"/>
                </a:rPr>
                <a:t>Tight integration with Hardware</a:t>
              </a:r>
            </a:p>
            <a:p>
              <a:pPr marL="171450" marR="0" lvl="0" indent="-152400" defTabSz="914400" eaLnBrk="1" fontAlgn="auto" latinLnBrk="0" hangingPunct="1">
                <a:lnSpc>
                  <a:spcPct val="100000"/>
                </a:lnSpc>
                <a:spcBef>
                  <a:spcPct val="30000"/>
                </a:spcBef>
                <a:spcAft>
                  <a:spcPts val="600"/>
                </a:spcAft>
                <a:buClr>
                  <a:sysClr val="window" lastClr="FFFFFF"/>
                </a:buClr>
                <a:buSzTx/>
                <a:buFont typeface="Wingdings" pitchFamily="2" charset="2"/>
                <a:buChar char="§"/>
                <a:tabLst/>
                <a:defRPr/>
              </a:pPr>
              <a:r>
                <a:rPr lang="en-US" sz="1500" kern="0" dirty="0" smtClean="0">
                  <a:solidFill>
                    <a:sysClr val="window" lastClr="FFFFFF"/>
                  </a:solidFill>
                  <a:latin typeface="Calibri" panose="020F0502020204030204" pitchFamily="34" charset="0"/>
                  <a:cs typeface="Arial" pitchFamily="34" charset="0"/>
                </a:rPr>
                <a:t>Network &amp; Crypto Acceleration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922520" y="1369695"/>
              <a:ext cx="2926080" cy="45720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kern="0" smtClean="0">
                <a:solidFill>
                  <a:sysClr val="window" lastClr="FFFFFF"/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2051" name="Picture 3" descr="C:\Documents and Settings\pankaj.chauhan\Desktop\Layer 8 without description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60340" y="3505200"/>
              <a:ext cx="2286000" cy="383425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781049"/>
            <a:ext cx="9144000" cy="5781675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19" name="Picture 2" descr="C:\Documents and Settings\pankaj.chauhan\Desktop\001c067444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212" y="931859"/>
            <a:ext cx="2926080" cy="3184310"/>
          </a:xfrm>
          <a:prstGeom prst="rect">
            <a:avLst/>
          </a:prstGeom>
          <a:noFill/>
        </p:spPr>
      </p:pic>
      <p:pic>
        <p:nvPicPr>
          <p:cNvPr id="1026" name="Picture 2" descr="C:\Users\sanket.handa\Desktop\xp-stack-5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51" y="3200044"/>
            <a:ext cx="4389120" cy="2468880"/>
          </a:xfrm>
          <a:prstGeom prst="rect">
            <a:avLst/>
          </a:prstGeom>
          <a:noFill/>
        </p:spPr>
      </p:pic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423385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indent="-231775"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High Performance Security Appliances</a:t>
            </a:r>
            <a:endParaRPr lang="en-US" sz="2000" b="1" dirty="0">
              <a:solidFill>
                <a:srgbClr val="474747"/>
              </a:solidFill>
              <a:latin typeface="Calibri" panose="020F0502020204030204" pitchFamily="34" charset="0"/>
            </a:endParaRPr>
          </a:p>
        </p:txBody>
      </p:sp>
      <p:pic>
        <p:nvPicPr>
          <p:cNvPr id="20" name="Picture 3" descr="C:\Documents and Settings\pankaj.chauhan\Desktop\001c0674439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46320" y="931859"/>
            <a:ext cx="3535680" cy="2287978"/>
          </a:xfrm>
          <a:prstGeom prst="rect">
            <a:avLst/>
          </a:prstGeom>
          <a:noFill/>
        </p:spPr>
      </p:pic>
      <p:grpSp>
        <p:nvGrpSpPr>
          <p:cNvPr id="2" name="Group 20"/>
          <p:cNvGrpSpPr/>
          <p:nvPr/>
        </p:nvGrpSpPr>
        <p:grpSpPr>
          <a:xfrm>
            <a:off x="5151622" y="3398682"/>
            <a:ext cx="2834640" cy="2503023"/>
            <a:chOff x="5166360" y="3810000"/>
            <a:chExt cx="2834640" cy="2503023"/>
          </a:xfrm>
        </p:grpSpPr>
        <p:pic>
          <p:nvPicPr>
            <p:cNvPr id="22" name="Picture 2" descr="E:\E-drive\projects-2\elitecore\cyberoam\NG sreies activity\Cyberoam-Stack-NG-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66360" y="3810000"/>
              <a:ext cx="2834640" cy="1665731"/>
            </a:xfrm>
            <a:prstGeom prst="rect">
              <a:avLst/>
            </a:prstGeom>
            <a:noFill/>
          </p:spPr>
        </p:pic>
        <p:sp>
          <p:nvSpPr>
            <p:cNvPr id="23" name="TextBox 22"/>
            <p:cNvSpPr txBox="1"/>
            <p:nvPr/>
          </p:nvSpPr>
          <p:spPr>
            <a:xfrm>
              <a:off x="5329270" y="5574359"/>
              <a:ext cx="267173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Calibri" panose="020F0502020204030204" pitchFamily="34" charset="0"/>
                </a:rPr>
                <a:t>Bringing Gigabit Firewall throughputs within the reach of small offices and branch offices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934384" y="5165916"/>
            <a:ext cx="29108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alibri" panose="020F0502020204030204" pitchFamily="34" charset="0"/>
              </a:rPr>
              <a:t>Top model CR2500iNG-XP offers</a:t>
            </a:r>
          </a:p>
          <a:p>
            <a:pPr algn="ctr"/>
            <a:r>
              <a:rPr lang="en-US" sz="1400" dirty="0" smtClean="0">
                <a:latin typeface="Calibri" panose="020F0502020204030204" pitchFamily="34" charset="0"/>
              </a:rPr>
              <a:t>Firewall Throughput: 160 Gbps</a:t>
            </a:r>
          </a:p>
          <a:p>
            <a:pPr algn="ctr"/>
            <a:r>
              <a:rPr lang="en-US" sz="1400" dirty="0" smtClean="0">
                <a:latin typeface="Calibri" panose="020F0502020204030204" pitchFamily="34" charset="0"/>
              </a:rPr>
              <a:t>NGFW Throughput: 10 Gbps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81000" y="1066800"/>
            <a:ext cx="3931920" cy="5212080"/>
          </a:xfrm>
          <a:prstGeom prst="roundRect">
            <a:avLst>
              <a:gd name="adj" fmla="val 6945"/>
            </a:avLst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678680" y="1066800"/>
            <a:ext cx="3931920" cy="5212080"/>
          </a:xfrm>
          <a:prstGeom prst="roundRect">
            <a:avLst>
              <a:gd name="adj" fmla="val 6945"/>
            </a:avLst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095500" y="2215489"/>
            <a:ext cx="6172200" cy="3108960"/>
            <a:chOff x="1752600" y="2552699"/>
            <a:chExt cx="6172200" cy="310896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9" name="Rounded Rectangle 18"/>
            <p:cNvSpPr/>
            <p:nvPr/>
          </p:nvSpPr>
          <p:spPr>
            <a:xfrm>
              <a:off x="1752600" y="2552699"/>
              <a:ext cx="6172200" cy="3108960"/>
            </a:xfrm>
            <a:prstGeom prst="roundRect">
              <a:avLst>
                <a:gd name="adj" fmla="val 6411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752600" y="2552699"/>
              <a:ext cx="2028825" cy="3108960"/>
            </a:xfrm>
            <a:prstGeom prst="roundRect">
              <a:avLst>
                <a:gd name="adj" fmla="val 64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838700" y="2823502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Cyberoam's </a:t>
            </a:r>
            <a:r>
              <a:rPr lang="en-US" b="1" dirty="0" smtClean="0">
                <a:solidFill>
                  <a:srgbClr val="FFC000"/>
                </a:solidFill>
                <a:latin typeface="Calibri" panose="020F0502020204030204" pitchFamily="34" charset="0"/>
              </a:rPr>
              <a:t>Layer 8 Technology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treats “User Identity” as the 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8</a:t>
            </a:r>
            <a:r>
              <a:rPr lang="en-US" b="1" baseline="30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</a:t>
            </a:r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Layer in the protocol stack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38700" y="3801402"/>
            <a:ext cx="3390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Cyberoam network security appliances offer security across  Layer 2-Layer 8 using Identity-based policies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C:\Documents and Settings\pankaj.chauhan\Desktop\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300" y="4959350"/>
            <a:ext cx="4340225" cy="37465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1027" name="Picture 3" descr="C:\Documents and Settings\pankaj.chauhan\Desktop\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6300" y="4569415"/>
            <a:ext cx="4340225" cy="374650"/>
          </a:xfrm>
          <a:prstGeom prst="rect">
            <a:avLst/>
          </a:prstGeom>
          <a:noFill/>
        </p:spPr>
      </p:pic>
      <p:pic>
        <p:nvPicPr>
          <p:cNvPr id="1028" name="Picture 4" descr="C:\Documents and Settings\pankaj.chauhan\Desktop\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300" y="4179480"/>
            <a:ext cx="4340225" cy="374650"/>
          </a:xfrm>
          <a:prstGeom prst="rect">
            <a:avLst/>
          </a:prstGeom>
          <a:noFill/>
        </p:spPr>
      </p:pic>
      <p:pic>
        <p:nvPicPr>
          <p:cNvPr id="1029" name="Picture 5" descr="C:\Documents and Settings\pankaj.chauhan\Desktop\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6300" y="3789545"/>
            <a:ext cx="4340225" cy="374650"/>
          </a:xfrm>
          <a:prstGeom prst="rect">
            <a:avLst/>
          </a:prstGeom>
          <a:noFill/>
        </p:spPr>
      </p:pic>
      <p:pic>
        <p:nvPicPr>
          <p:cNvPr id="1030" name="Picture 6" descr="C:\Documents and Settings\pankaj.chauhan\Desktop\5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6300" y="3399610"/>
            <a:ext cx="4340225" cy="374650"/>
          </a:xfrm>
          <a:prstGeom prst="rect">
            <a:avLst/>
          </a:prstGeom>
          <a:noFill/>
        </p:spPr>
      </p:pic>
      <p:pic>
        <p:nvPicPr>
          <p:cNvPr id="1031" name="Picture 7" descr="C:\Documents and Settings\pankaj.chauhan\Desktop\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6300" y="3009675"/>
            <a:ext cx="4340225" cy="374650"/>
          </a:xfrm>
          <a:prstGeom prst="rect">
            <a:avLst/>
          </a:prstGeom>
          <a:noFill/>
        </p:spPr>
      </p:pic>
      <p:pic>
        <p:nvPicPr>
          <p:cNvPr id="1032" name="Picture 8" descr="C:\Documents and Settings\pankaj.chauhan\Desktop\7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76300" y="2594340"/>
            <a:ext cx="4340225" cy="400050"/>
          </a:xfrm>
          <a:prstGeom prst="rect">
            <a:avLst/>
          </a:prstGeom>
          <a:noFill/>
        </p:spPr>
      </p:pic>
      <p:pic>
        <p:nvPicPr>
          <p:cNvPr id="1033" name="Picture 9" descr="C:\Documents and Settings\pankaj.chauhan\Desktop\8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76300" y="1339217"/>
            <a:ext cx="4340225" cy="1239838"/>
          </a:xfrm>
          <a:prstGeom prst="rect">
            <a:avLst/>
          </a:prstGeom>
          <a:noFill/>
        </p:spPr>
      </p:pic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428521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indent="-231775"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Cyberoam Innovation: Layer 8 Security</a:t>
            </a:r>
            <a:endParaRPr lang="en-US" sz="2000" b="1" dirty="0">
              <a:solidFill>
                <a:srgbClr val="474747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304800" y="202094"/>
            <a:ext cx="409291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25400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marL="231775" indent="-231775">
              <a:buClr>
                <a:srgbClr val="2A427E"/>
              </a:buClr>
              <a:buFont typeface="Wingdings" pitchFamily="2" charset="2"/>
              <a:buNone/>
              <a:defRPr/>
            </a:pPr>
            <a:r>
              <a:rPr lang="en-US" sz="2000" b="1" dirty="0" smtClean="0">
                <a:solidFill>
                  <a:srgbClr val="474747"/>
                </a:solidFill>
                <a:latin typeface="Calibri" panose="020F0502020204030204" pitchFamily="34" charset="0"/>
              </a:rPr>
              <a:t>AAA over single Cyberoam appliance</a:t>
            </a:r>
            <a:endParaRPr lang="en-US" sz="2000" b="1" dirty="0">
              <a:solidFill>
                <a:srgbClr val="474747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28600" y="1143000"/>
            <a:ext cx="8686800" cy="3744000"/>
          </a:xfrm>
          <a:prstGeom prst="roundRect">
            <a:avLst>
              <a:gd name="adj" fmla="val 3101"/>
            </a:avLst>
          </a:prstGeom>
          <a:solidFill>
            <a:srgbClr val="000000">
              <a:lumMod val="65000"/>
              <a:lumOff val="35000"/>
              <a:alpha val="32157"/>
            </a:srgbClr>
          </a:solidFill>
          <a:ln w="5715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6821706" y="1626520"/>
            <a:ext cx="1828800" cy="3108960"/>
            <a:chOff x="7086600" y="1676400"/>
            <a:chExt cx="1828800" cy="3108960"/>
          </a:xfrm>
        </p:grpSpPr>
        <p:sp>
          <p:nvSpPr>
            <p:cNvPr id="42" name="Rectangle 41"/>
            <p:cNvSpPr/>
            <p:nvPr/>
          </p:nvSpPr>
          <p:spPr>
            <a:xfrm>
              <a:off x="7086600" y="1676400"/>
              <a:ext cx="1828800" cy="310896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43" name="Text Box 22"/>
            <p:cNvSpPr txBox="1">
              <a:spLocks noChangeArrowheads="1"/>
            </p:cNvSpPr>
            <p:nvPr/>
          </p:nvSpPr>
          <p:spPr bwMode="auto">
            <a:xfrm>
              <a:off x="7357844" y="1873250"/>
              <a:ext cx="121379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Cyberoam </a:t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</a:rPr>
              </a:b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Audits </a:t>
              </a:r>
            </a:p>
          </p:txBody>
        </p:sp>
        <p:sp>
          <p:nvSpPr>
            <p:cNvPr id="44" name="Text Box 23"/>
            <p:cNvSpPr txBox="1">
              <a:spLocks noChangeArrowheads="1"/>
            </p:cNvSpPr>
            <p:nvPr/>
          </p:nvSpPr>
          <p:spPr bwMode="auto">
            <a:xfrm>
              <a:off x="7357844" y="2514600"/>
              <a:ext cx="1492540" cy="931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114300" marR="0" lvl="0" indent="-114300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Identity–based Logs + Reports </a:t>
              </a:r>
            </a:p>
            <a:p>
              <a:pPr marL="114300" marR="0" lvl="0" indent="-114300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Compliance Reports</a:t>
              </a:r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4357689" y="1626520"/>
            <a:ext cx="2873372" cy="3108960"/>
            <a:chOff x="4198619" y="1676400"/>
            <a:chExt cx="2873659" cy="3108960"/>
          </a:xfrm>
        </p:grpSpPr>
        <p:sp>
          <p:nvSpPr>
            <p:cNvPr id="46" name="Pentagon 45"/>
            <p:cNvSpPr/>
            <p:nvPr/>
          </p:nvSpPr>
          <p:spPr>
            <a:xfrm>
              <a:off x="5714830" y="1905000"/>
              <a:ext cx="1219322" cy="696913"/>
            </a:xfrm>
            <a:prstGeom prst="homePlate">
              <a:avLst>
                <a:gd name="adj" fmla="val 39583"/>
              </a:avLst>
            </a:prstGeom>
            <a:solidFill>
              <a:srgbClr val="005792"/>
            </a:solidFill>
            <a:ln w="3810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198619" y="1676400"/>
              <a:ext cx="2377678" cy="3108960"/>
            </a:xfrm>
            <a:prstGeom prst="rect">
              <a:avLst/>
            </a:prstGeom>
            <a:solidFill>
              <a:srgbClr val="005792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62" name="Text Box 18"/>
            <p:cNvSpPr txBox="1">
              <a:spLocks noChangeArrowheads="1"/>
            </p:cNvSpPr>
            <p:nvPr/>
          </p:nvSpPr>
          <p:spPr bwMode="auto">
            <a:xfrm>
              <a:off x="4495509" y="1873250"/>
              <a:ext cx="2576769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Cyberoam </a:t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</a:rPr>
              </a:b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Authorizes </a:t>
              </a:r>
            </a:p>
          </p:txBody>
        </p:sp>
        <p:sp>
          <p:nvSpPr>
            <p:cNvPr id="63" name="Text Box 19"/>
            <p:cNvSpPr txBox="1">
              <a:spLocks noChangeArrowheads="1"/>
            </p:cNvSpPr>
            <p:nvPr/>
          </p:nvSpPr>
          <p:spPr bwMode="auto">
            <a:xfrm>
              <a:off x="4495510" y="2514600"/>
              <a:ext cx="1890901" cy="21236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114300" marR="0" lvl="0" indent="-114300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Internet surfing quota</a:t>
              </a:r>
            </a:p>
            <a:p>
              <a:pPr marL="114300" marR="0" lvl="0" indent="-114300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Schedule control</a:t>
              </a:r>
            </a:p>
            <a:p>
              <a:pPr marL="114300" marR="0" lvl="0" indent="-114300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Security Policies</a:t>
              </a:r>
            </a:p>
            <a:p>
              <a:pPr marL="114300" marR="0" lvl="0" indent="-114300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Web Filtering</a:t>
              </a:r>
            </a:p>
            <a:p>
              <a:pPr marL="114300" marR="0" lvl="0" indent="-114300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Application Visibility &amp; Control</a:t>
              </a:r>
            </a:p>
            <a:p>
              <a:pPr marL="114300" marR="0" lvl="0" indent="-114300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3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QoS</a:t>
              </a: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/ Bandwidth Management</a:t>
              </a:r>
            </a:p>
            <a:p>
              <a:pPr marL="114300" marR="0" lvl="0" indent="-114300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IM Controls</a:t>
              </a: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2444750" y="1626520"/>
            <a:ext cx="2209800" cy="3108960"/>
            <a:chOff x="2133600" y="1676400"/>
            <a:chExt cx="2209800" cy="3108960"/>
          </a:xfrm>
        </p:grpSpPr>
        <p:sp>
          <p:nvSpPr>
            <p:cNvPr id="67" name="Pentagon 66"/>
            <p:cNvSpPr/>
            <p:nvPr/>
          </p:nvSpPr>
          <p:spPr>
            <a:xfrm>
              <a:off x="3124200" y="1905000"/>
              <a:ext cx="1219200" cy="696913"/>
            </a:xfrm>
            <a:prstGeom prst="homePlate">
              <a:avLst>
                <a:gd name="adj" fmla="val 39583"/>
              </a:avLst>
            </a:prstGeom>
            <a:solidFill>
              <a:srgbClr val="0070BC"/>
            </a:solidFill>
            <a:ln w="38100" cap="flat" cmpd="sng" algn="ctr">
              <a:solidFill>
                <a:sysClr val="window" lastClr="FFFFFF">
                  <a:lumMod val="95000"/>
                </a:sys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2133600" y="1676400"/>
              <a:ext cx="1828800" cy="3108960"/>
            </a:xfrm>
            <a:prstGeom prst="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71" name="Text Box 11"/>
            <p:cNvSpPr txBox="1">
              <a:spLocks noChangeArrowheads="1"/>
            </p:cNvSpPr>
            <p:nvPr/>
          </p:nvSpPr>
          <p:spPr bwMode="auto">
            <a:xfrm>
              <a:off x="2209800" y="1873250"/>
              <a:ext cx="1576072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Cyberoam </a:t>
              </a:r>
              <a:b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</a:rPr>
              </a:b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Authenticates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 </a:t>
              </a:r>
            </a:p>
          </p:txBody>
        </p:sp>
        <p:sp>
          <p:nvSpPr>
            <p:cNvPr id="78" name="Text Box 12"/>
            <p:cNvSpPr txBox="1">
              <a:spLocks noChangeArrowheads="1"/>
            </p:cNvSpPr>
            <p:nvPr/>
          </p:nvSpPr>
          <p:spPr bwMode="auto">
            <a:xfrm>
              <a:off x="2209800" y="2514600"/>
              <a:ext cx="1056700" cy="1007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114300" marR="0" lvl="0" indent="-114300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User Name</a:t>
              </a:r>
            </a:p>
            <a:p>
              <a:pPr marL="114300" marR="0" lvl="0" indent="-114300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IP Address</a:t>
              </a:r>
            </a:p>
            <a:p>
              <a:pPr marL="114300" marR="0" lvl="0" indent="-114300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MAC Id</a:t>
              </a:r>
            </a:p>
            <a:p>
              <a:pPr marL="114300" marR="0" lvl="0" indent="-114300" defTabSz="91440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Session Id</a:t>
              </a:r>
            </a:p>
          </p:txBody>
        </p:sp>
      </p:grpSp>
      <p:sp>
        <p:nvSpPr>
          <p:cNvPr id="79" name="Text Box 27"/>
          <p:cNvSpPr txBox="1">
            <a:spLocks noChangeArrowheads="1"/>
          </p:cNvSpPr>
          <p:nvPr/>
        </p:nvSpPr>
        <p:spPr bwMode="auto">
          <a:xfrm>
            <a:off x="533400" y="1687480"/>
            <a:ext cx="1752600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4376"/>
                </a:solidFill>
                <a:effectLst/>
                <a:uLnTx/>
                <a:uFillTx/>
                <a:latin typeface="Calibri" panose="020F0502020204030204" pitchFamily="34" charset="0"/>
              </a:rPr>
              <a:t>Users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4376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grpSp>
        <p:nvGrpSpPr>
          <p:cNvPr id="5" name="Group 56"/>
          <p:cNvGrpSpPr/>
          <p:nvPr/>
        </p:nvGrpSpPr>
        <p:grpSpPr>
          <a:xfrm>
            <a:off x="496667" y="3201485"/>
            <a:ext cx="800690" cy="1043127"/>
            <a:chOff x="345531" y="3436863"/>
            <a:chExt cx="800690" cy="1043127"/>
          </a:xfrm>
        </p:grpSpPr>
        <p:sp>
          <p:nvSpPr>
            <p:cNvPr id="81" name="Oval 80"/>
            <p:cNvSpPr/>
            <p:nvPr/>
          </p:nvSpPr>
          <p:spPr bwMode="auto">
            <a:xfrm>
              <a:off x="345531" y="3436863"/>
              <a:ext cx="800690" cy="799429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83" name="Text Box 8"/>
            <p:cNvSpPr txBox="1">
              <a:spLocks noChangeArrowheads="1"/>
            </p:cNvSpPr>
            <p:nvPr/>
          </p:nvSpPr>
          <p:spPr bwMode="auto">
            <a:xfrm>
              <a:off x="374621" y="4233769"/>
              <a:ext cx="74251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Customers</a:t>
              </a:r>
            </a:p>
          </p:txBody>
        </p:sp>
        <p:pic>
          <p:nvPicPr>
            <p:cNvPr id="84" name="Picture 4" descr="E:\pankaj\row_material\icon\user\User-icon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flipH="1">
              <a:off x="412538" y="3511365"/>
              <a:ext cx="666676" cy="665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60"/>
          <p:cNvGrpSpPr/>
          <p:nvPr/>
        </p:nvGrpSpPr>
        <p:grpSpPr>
          <a:xfrm>
            <a:off x="559211" y="2058485"/>
            <a:ext cx="798166" cy="1070292"/>
            <a:chOff x="408075" y="1905000"/>
            <a:chExt cx="798166" cy="1070292"/>
          </a:xfrm>
        </p:grpSpPr>
        <p:sp>
          <p:nvSpPr>
            <p:cNvPr id="86" name="Oval 85"/>
            <p:cNvSpPr/>
            <p:nvPr/>
          </p:nvSpPr>
          <p:spPr bwMode="auto">
            <a:xfrm>
              <a:off x="408075" y="2175865"/>
              <a:ext cx="798166" cy="799427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87" name="Text Box 8"/>
            <p:cNvSpPr txBox="1">
              <a:spLocks noChangeArrowheads="1"/>
            </p:cNvSpPr>
            <p:nvPr/>
          </p:nvSpPr>
          <p:spPr bwMode="auto">
            <a:xfrm>
              <a:off x="432697" y="1905000"/>
              <a:ext cx="74892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Employees</a:t>
              </a:r>
            </a:p>
          </p:txBody>
        </p:sp>
        <p:pic>
          <p:nvPicPr>
            <p:cNvPr id="88" name="Picture 2" descr="E:\pankaj\row_material\icon\user\1327993585_graduated.pn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487118" y="2260602"/>
              <a:ext cx="640080" cy="6400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64"/>
          <p:cNvGrpSpPr/>
          <p:nvPr/>
        </p:nvGrpSpPr>
        <p:grpSpPr>
          <a:xfrm>
            <a:off x="1416308" y="2515685"/>
            <a:ext cx="898118" cy="1055967"/>
            <a:chOff x="1123959" y="2601633"/>
            <a:chExt cx="898118" cy="1055967"/>
          </a:xfrm>
        </p:grpSpPr>
        <p:sp>
          <p:nvSpPr>
            <p:cNvPr id="91" name="Oval 90"/>
            <p:cNvSpPr/>
            <p:nvPr/>
          </p:nvSpPr>
          <p:spPr bwMode="auto">
            <a:xfrm>
              <a:off x="1123959" y="2858173"/>
              <a:ext cx="799427" cy="799427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92" name="Text Box 8"/>
            <p:cNvSpPr txBox="1">
              <a:spLocks noChangeArrowheads="1"/>
            </p:cNvSpPr>
            <p:nvPr/>
          </p:nvSpPr>
          <p:spPr bwMode="auto">
            <a:xfrm>
              <a:off x="1136898" y="2601633"/>
              <a:ext cx="88517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Management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pic>
          <p:nvPicPr>
            <p:cNvPr id="93" name="Picture 4" descr="E:\pankaj\row_material\icon\user\1327993597_administrator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 flipH="1">
              <a:off x="1176865" y="2921001"/>
              <a:ext cx="685800" cy="685800"/>
            </a:xfrm>
            <a:prstGeom prst="rect">
              <a:avLst/>
            </a:prstGeom>
            <a:noFill/>
          </p:spPr>
        </p:pic>
      </p:grpSp>
      <p:grpSp>
        <p:nvGrpSpPr>
          <p:cNvPr id="8" name="Group 68"/>
          <p:cNvGrpSpPr/>
          <p:nvPr/>
        </p:nvGrpSpPr>
        <p:grpSpPr>
          <a:xfrm>
            <a:off x="1416308" y="3658685"/>
            <a:ext cx="800690" cy="1043127"/>
            <a:chOff x="386263" y="4537530"/>
            <a:chExt cx="800690" cy="1043127"/>
          </a:xfrm>
        </p:grpSpPr>
        <p:sp>
          <p:nvSpPr>
            <p:cNvPr id="100" name="Oval 99"/>
            <p:cNvSpPr/>
            <p:nvPr/>
          </p:nvSpPr>
          <p:spPr bwMode="auto">
            <a:xfrm>
              <a:off x="386263" y="4537530"/>
              <a:ext cx="800690" cy="799429"/>
            </a:xfrm>
            <a:prstGeom prst="ellipse">
              <a:avLst/>
            </a:prstGeom>
            <a:solidFill>
              <a:schemeClr val="bg1"/>
            </a:solidFill>
            <a:ln w="381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sp>
          <p:nvSpPr>
            <p:cNvPr id="106" name="Text Box 8"/>
            <p:cNvSpPr txBox="1">
              <a:spLocks noChangeArrowheads="1"/>
            </p:cNvSpPr>
            <p:nvPr/>
          </p:nvSpPr>
          <p:spPr bwMode="auto">
            <a:xfrm>
              <a:off x="498451" y="5334436"/>
              <a:ext cx="62549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</a:rPr>
                <a:t>Partners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</a:endParaRPr>
            </a:p>
          </p:txBody>
        </p:sp>
        <p:pic>
          <p:nvPicPr>
            <p:cNvPr id="107" name="Picture 5" descr="E:\pankaj\row_material\icon\user\administrator-icon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457200" y="4572000"/>
              <a:ext cx="685800" cy="685800"/>
            </a:xfrm>
            <a:prstGeom prst="rect">
              <a:avLst/>
            </a:prstGeom>
            <a:noFill/>
          </p:spPr>
        </p:pic>
      </p:grpSp>
      <p:sp>
        <p:nvSpPr>
          <p:cNvPr id="108" name="TextBox 107"/>
          <p:cNvSpPr txBox="1"/>
          <p:nvPr/>
        </p:nvSpPr>
        <p:spPr>
          <a:xfrm>
            <a:off x="2362200" y="12095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Calibri" panose="020F0502020204030204" pitchFamily="34" charset="0"/>
              </a:rPr>
              <a:t>Identity-based AAA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552740" y="5165725"/>
            <a:ext cx="2560638" cy="1006475"/>
          </a:xfrm>
          <a:prstGeom prst="roundRect">
            <a:avLst>
              <a:gd name="adj" fmla="val 10215"/>
            </a:avLst>
          </a:prstGeom>
          <a:gradFill rotWithShape="1">
            <a:gsLst>
              <a:gs pos="0">
                <a:sysClr val="window" lastClr="FFFFFF">
                  <a:tint val="80000"/>
                  <a:satMod val="300000"/>
                </a:sysClr>
              </a:gs>
              <a:gs pos="100000">
                <a:sysClr val="window" lastClr="FFFFFF">
                  <a:shade val="30000"/>
                  <a:satMod val="200000"/>
                </a:sysClr>
              </a:gs>
            </a:gsLst>
            <a:path path="circle">
              <a:fillToRect l="50000" t="50000" r="50000" b="50000"/>
            </a:path>
          </a:gradFill>
          <a:ln w="1905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marL="115888" indent="-115888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Control </a:t>
            </a:r>
            <a:r>
              <a:rPr lang="en-US" sz="1200" b="1" kern="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user </a:t>
            </a:r>
            <a:r>
              <a:rPr lang="en-US" sz="1200" b="1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network activities</a:t>
            </a:r>
          </a:p>
          <a:p>
            <a:pPr marL="115888" lvl="1" indent="-11588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11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Who can connect to the network</a:t>
            </a:r>
          </a:p>
          <a:p>
            <a:pPr marL="115888" lvl="1" indent="-11588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11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Who can access what</a:t>
            </a:r>
          </a:p>
          <a:p>
            <a:pPr marL="115888" lvl="1" indent="-115888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itchFamily="34" charset="0"/>
              <a:buChar char="•"/>
              <a:defRPr/>
            </a:pPr>
            <a:r>
              <a:rPr lang="en-US" sz="1100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What have they accessed 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3289590" y="5165725"/>
            <a:ext cx="2559050" cy="1006475"/>
          </a:xfrm>
          <a:prstGeom prst="roundRect">
            <a:avLst>
              <a:gd name="adj" fmla="val 10215"/>
            </a:avLst>
          </a:prstGeom>
          <a:gradFill rotWithShape="1">
            <a:gsLst>
              <a:gs pos="0">
                <a:sysClr val="window" lastClr="FFFFFF">
                  <a:tint val="80000"/>
                  <a:satMod val="300000"/>
                </a:sysClr>
              </a:gs>
              <a:gs pos="100000">
                <a:sysClr val="window" lastClr="FFFFFF">
                  <a:shade val="30000"/>
                  <a:satMod val="200000"/>
                </a:sysClr>
              </a:gs>
            </a:gsLst>
            <a:path path="circle">
              <a:fillToRect l="50000" t="50000" r="50000" b="50000"/>
            </a:path>
          </a:gradFill>
          <a:ln w="1905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marL="115888" indent="-115888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Ability to track the user activities; identify attackers /victims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6024853" y="5165725"/>
            <a:ext cx="2560637" cy="1006475"/>
          </a:xfrm>
          <a:prstGeom prst="roundRect">
            <a:avLst>
              <a:gd name="adj" fmla="val 10215"/>
            </a:avLst>
          </a:prstGeom>
          <a:gradFill rotWithShape="1">
            <a:gsLst>
              <a:gs pos="0">
                <a:sysClr val="window" lastClr="FFFFFF">
                  <a:tint val="80000"/>
                  <a:satMod val="300000"/>
                </a:sysClr>
              </a:gs>
              <a:gs pos="100000">
                <a:sysClr val="window" lastClr="FFFFFF">
                  <a:shade val="30000"/>
                  <a:satMod val="200000"/>
                </a:sysClr>
              </a:gs>
            </a:gsLst>
            <a:path path="circle">
              <a:fillToRect l="50000" t="50000" r="50000" b="50000"/>
            </a:path>
          </a:gradFill>
          <a:ln w="1905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marL="115888" indent="-115888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200" b="1" kern="0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+mj-ea"/>
                <a:cs typeface="+mj-cs"/>
              </a:rPr>
              <a:t>Take quick network security decisions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79" grpId="0"/>
      <p:bldP spid="108" grpId="0"/>
      <p:bldP spid="109" grpId="0" animBg="1"/>
      <p:bldP spid="110" grpId="0" animBg="1"/>
      <p:bldP spid="111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11164</TotalTime>
  <Words>2125</Words>
  <Application>Microsoft Office PowerPoint</Application>
  <PresentationFormat>On-screen Show (4:3)</PresentationFormat>
  <Paragraphs>571</Paragraphs>
  <Slides>46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Calibri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Cyberoam Next Generation Security</dc:title>
  <dc:creator>Cyberoam Team</dc:creator>
  <cp:lastModifiedBy>Manoj Kumar Mishra</cp:lastModifiedBy>
  <cp:revision>91</cp:revision>
  <dcterms:modified xsi:type="dcterms:W3CDTF">2016-06-26T04:55:43Z</dcterms:modified>
</cp:coreProperties>
</file>